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7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9143999" cy="41148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84" y="5222747"/>
            <a:ext cx="8918448" cy="158648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200" y="5197983"/>
            <a:ext cx="8915400" cy="158381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9144000" cy="1416050"/>
          </a:xfrm>
          <a:custGeom>
            <a:avLst/>
            <a:gdLst/>
            <a:ahLst/>
            <a:cxnLst/>
            <a:rect l="l" t="t" r="r" b="b"/>
            <a:pathLst>
              <a:path w="9144000" h="1416050">
                <a:moveTo>
                  <a:pt x="9144000" y="0"/>
                </a:moveTo>
                <a:lnTo>
                  <a:pt x="0" y="0"/>
                </a:lnTo>
                <a:lnTo>
                  <a:pt x="0" y="1415796"/>
                </a:lnTo>
                <a:lnTo>
                  <a:pt x="9144000" y="141579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8018" y="-11226"/>
            <a:ext cx="8747963" cy="848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 u="heavy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39997" y="1874342"/>
            <a:ext cx="5277484" cy="3395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jp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jp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0.jp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4.png"/><Relationship Id="rId7" Type="http://schemas.openxmlformats.org/officeDocument/2006/relationships/image" Target="../media/image56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304800"/>
            <a:ext cx="8839200" cy="6172200"/>
          </a:xfrm>
          <a:custGeom>
            <a:avLst/>
            <a:gdLst/>
            <a:ahLst/>
            <a:cxnLst/>
            <a:rect l="l" t="t" r="r" b="b"/>
            <a:pathLst>
              <a:path w="8839200" h="6172200">
                <a:moveTo>
                  <a:pt x="8839200" y="0"/>
                </a:moveTo>
                <a:lnTo>
                  <a:pt x="0" y="0"/>
                </a:lnTo>
                <a:lnTo>
                  <a:pt x="0" y="6172200"/>
                </a:lnTo>
                <a:lnTo>
                  <a:pt x="8839200" y="6172200"/>
                </a:lnTo>
                <a:lnTo>
                  <a:pt x="88392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886" y="299465"/>
            <a:ext cx="8718169" cy="6182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631797"/>
            <a:ext cx="2819400" cy="49555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1056005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19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240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420370">
              <a:lnSpc>
                <a:spcPct val="100000"/>
              </a:lnSpc>
              <a:spcBef>
                <a:spcPts val="15"/>
              </a:spcBef>
            </a:pPr>
            <a:r>
              <a:rPr sz="2400" b="1" spc="-30" dirty="0">
                <a:solidFill>
                  <a:srgbClr val="FFFF00"/>
                </a:solidFill>
                <a:latin typeface="Calibri"/>
                <a:cs typeface="Calibri"/>
              </a:rPr>
              <a:t>Traversal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3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Assign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/change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values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18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9076" y="-6908"/>
            <a:ext cx="56248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12060" algn="l"/>
              </a:tabLst>
            </a:pPr>
            <a:r>
              <a:rPr sz="3200" spc="-20" dirty="0"/>
              <a:t>TRAVERSAL</a:t>
            </a:r>
            <a:r>
              <a:rPr sz="3200" spc="-114" dirty="0"/>
              <a:t> </a:t>
            </a:r>
            <a:r>
              <a:rPr sz="3200" spc="-25" dirty="0"/>
              <a:t>of</a:t>
            </a:r>
            <a:r>
              <a:rPr sz="3200" dirty="0"/>
              <a:t>	</a:t>
            </a:r>
            <a:r>
              <a:rPr sz="4800" dirty="0"/>
              <a:t>NESTED</a:t>
            </a:r>
            <a:r>
              <a:rPr sz="4800" spc="-160" dirty="0"/>
              <a:t> </a:t>
            </a:r>
            <a:r>
              <a:rPr sz="4800" spc="-20" dirty="0"/>
              <a:t>LIST</a:t>
            </a:r>
            <a:endParaRPr sz="4800"/>
          </a:p>
        </p:txBody>
      </p:sp>
      <p:grpSp>
        <p:nvGrpSpPr>
          <p:cNvPr id="6" name="object 6"/>
          <p:cNvGrpSpPr/>
          <p:nvPr/>
        </p:nvGrpSpPr>
        <p:grpSpPr>
          <a:xfrm>
            <a:off x="2857500" y="1208405"/>
            <a:ext cx="6019800" cy="5459095"/>
            <a:chOff x="2857500" y="1208405"/>
            <a:chExt cx="6019800" cy="5459095"/>
          </a:xfrm>
        </p:grpSpPr>
        <p:sp>
          <p:nvSpPr>
            <p:cNvPr id="7" name="object 7"/>
            <p:cNvSpPr/>
            <p:nvPr/>
          </p:nvSpPr>
          <p:spPr>
            <a:xfrm>
              <a:off x="4193286" y="1214755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4139945" y="304800"/>
                  </a:moveTo>
                  <a:lnTo>
                    <a:pt x="273430" y="304800"/>
                  </a:lnTo>
                  <a:lnTo>
                    <a:pt x="229081" y="308787"/>
                  </a:lnTo>
                  <a:lnTo>
                    <a:pt x="187009" y="320332"/>
                  </a:lnTo>
                  <a:lnTo>
                    <a:pt x="147777" y="338808"/>
                  </a:lnTo>
                  <a:lnTo>
                    <a:pt x="111949" y="363589"/>
                  </a:lnTo>
                  <a:lnTo>
                    <a:pt x="80089" y="394049"/>
                  </a:lnTo>
                  <a:lnTo>
                    <a:pt x="52758" y="429560"/>
                  </a:lnTo>
                  <a:lnTo>
                    <a:pt x="30521" y="469497"/>
                  </a:lnTo>
                  <a:lnTo>
                    <a:pt x="13940" y="513234"/>
                  </a:lnTo>
                  <a:lnTo>
                    <a:pt x="3578" y="560143"/>
                  </a:lnTo>
                  <a:lnTo>
                    <a:pt x="0" y="609600"/>
                  </a:lnTo>
                  <a:lnTo>
                    <a:pt x="4413504" y="609600"/>
                  </a:lnTo>
                  <a:lnTo>
                    <a:pt x="4409921" y="560143"/>
                  </a:lnTo>
                  <a:lnTo>
                    <a:pt x="4399550" y="513234"/>
                  </a:lnTo>
                  <a:lnTo>
                    <a:pt x="4382955" y="469497"/>
                  </a:lnTo>
                  <a:lnTo>
                    <a:pt x="4360700" y="429560"/>
                  </a:lnTo>
                  <a:lnTo>
                    <a:pt x="4333351" y="394049"/>
                  </a:lnTo>
                  <a:lnTo>
                    <a:pt x="4301471" y="363589"/>
                  </a:lnTo>
                  <a:lnTo>
                    <a:pt x="4265626" y="338808"/>
                  </a:lnTo>
                  <a:lnTo>
                    <a:pt x="4226381" y="320332"/>
                  </a:lnTo>
                  <a:lnTo>
                    <a:pt x="4184299" y="308787"/>
                  </a:lnTo>
                  <a:lnTo>
                    <a:pt x="4139945" y="304800"/>
                  </a:lnTo>
                  <a:close/>
                </a:path>
                <a:path w="4413884" h="609600">
                  <a:moveTo>
                    <a:pt x="2429002" y="0"/>
                  </a:moveTo>
                  <a:lnTo>
                    <a:pt x="2425423" y="49425"/>
                  </a:lnTo>
                  <a:lnTo>
                    <a:pt x="2415061" y="96316"/>
                  </a:lnTo>
                  <a:lnTo>
                    <a:pt x="2398480" y="140046"/>
                  </a:lnTo>
                  <a:lnTo>
                    <a:pt x="2376243" y="179984"/>
                  </a:lnTo>
                  <a:lnTo>
                    <a:pt x="2348912" y="215503"/>
                  </a:lnTo>
                  <a:lnTo>
                    <a:pt x="2317052" y="245973"/>
                  </a:lnTo>
                  <a:lnTo>
                    <a:pt x="2281224" y="270767"/>
                  </a:lnTo>
                  <a:lnTo>
                    <a:pt x="2241992" y="289255"/>
                  </a:lnTo>
                  <a:lnTo>
                    <a:pt x="2199920" y="300809"/>
                  </a:lnTo>
                  <a:lnTo>
                    <a:pt x="2155571" y="304800"/>
                  </a:lnTo>
                  <a:lnTo>
                    <a:pt x="2702560" y="304800"/>
                  </a:lnTo>
                  <a:lnTo>
                    <a:pt x="2658175" y="300809"/>
                  </a:lnTo>
                  <a:lnTo>
                    <a:pt x="2616076" y="289255"/>
                  </a:lnTo>
                  <a:lnTo>
                    <a:pt x="2576823" y="270767"/>
                  </a:lnTo>
                  <a:lnTo>
                    <a:pt x="2540979" y="245973"/>
                  </a:lnTo>
                  <a:lnTo>
                    <a:pt x="2509107" y="215503"/>
                  </a:lnTo>
                  <a:lnTo>
                    <a:pt x="2481768" y="179984"/>
                  </a:lnTo>
                  <a:lnTo>
                    <a:pt x="2459526" y="140046"/>
                  </a:lnTo>
                  <a:lnTo>
                    <a:pt x="2442943" y="96316"/>
                  </a:lnTo>
                  <a:lnTo>
                    <a:pt x="2432581" y="49425"/>
                  </a:lnTo>
                  <a:lnTo>
                    <a:pt x="24290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93286" y="1214755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0" y="609600"/>
                  </a:moveTo>
                  <a:lnTo>
                    <a:pt x="3578" y="560143"/>
                  </a:lnTo>
                  <a:lnTo>
                    <a:pt x="13940" y="513234"/>
                  </a:lnTo>
                  <a:lnTo>
                    <a:pt x="30521" y="469497"/>
                  </a:lnTo>
                  <a:lnTo>
                    <a:pt x="52758" y="429560"/>
                  </a:lnTo>
                  <a:lnTo>
                    <a:pt x="80089" y="394049"/>
                  </a:lnTo>
                  <a:lnTo>
                    <a:pt x="111949" y="363589"/>
                  </a:lnTo>
                  <a:lnTo>
                    <a:pt x="147777" y="338808"/>
                  </a:lnTo>
                  <a:lnTo>
                    <a:pt x="187009" y="320332"/>
                  </a:lnTo>
                  <a:lnTo>
                    <a:pt x="229081" y="308787"/>
                  </a:lnTo>
                  <a:lnTo>
                    <a:pt x="273430" y="304800"/>
                  </a:lnTo>
                  <a:lnTo>
                    <a:pt x="2155571" y="304800"/>
                  </a:lnTo>
                  <a:lnTo>
                    <a:pt x="2199920" y="300809"/>
                  </a:lnTo>
                  <a:lnTo>
                    <a:pt x="2241992" y="289255"/>
                  </a:lnTo>
                  <a:lnTo>
                    <a:pt x="2281224" y="270767"/>
                  </a:lnTo>
                  <a:lnTo>
                    <a:pt x="2317052" y="245973"/>
                  </a:lnTo>
                  <a:lnTo>
                    <a:pt x="2348912" y="215503"/>
                  </a:lnTo>
                  <a:lnTo>
                    <a:pt x="2376243" y="179984"/>
                  </a:lnTo>
                  <a:lnTo>
                    <a:pt x="2398480" y="140046"/>
                  </a:lnTo>
                  <a:lnTo>
                    <a:pt x="2415061" y="96316"/>
                  </a:lnTo>
                  <a:lnTo>
                    <a:pt x="2425423" y="49425"/>
                  </a:lnTo>
                  <a:lnTo>
                    <a:pt x="2429002" y="0"/>
                  </a:lnTo>
                  <a:lnTo>
                    <a:pt x="2432581" y="49425"/>
                  </a:lnTo>
                  <a:lnTo>
                    <a:pt x="2442943" y="96316"/>
                  </a:lnTo>
                  <a:lnTo>
                    <a:pt x="2459526" y="140046"/>
                  </a:lnTo>
                  <a:lnTo>
                    <a:pt x="2481768" y="179984"/>
                  </a:lnTo>
                  <a:lnTo>
                    <a:pt x="2509107" y="215503"/>
                  </a:lnTo>
                  <a:lnTo>
                    <a:pt x="2540979" y="245973"/>
                  </a:lnTo>
                  <a:lnTo>
                    <a:pt x="2576823" y="270767"/>
                  </a:lnTo>
                  <a:lnTo>
                    <a:pt x="2616076" y="289255"/>
                  </a:lnTo>
                  <a:lnTo>
                    <a:pt x="2658175" y="300809"/>
                  </a:lnTo>
                  <a:lnTo>
                    <a:pt x="2702560" y="304800"/>
                  </a:lnTo>
                  <a:lnTo>
                    <a:pt x="4139945" y="304800"/>
                  </a:lnTo>
                  <a:lnTo>
                    <a:pt x="4184299" y="308787"/>
                  </a:lnTo>
                  <a:lnTo>
                    <a:pt x="4226381" y="320332"/>
                  </a:lnTo>
                  <a:lnTo>
                    <a:pt x="4265626" y="338808"/>
                  </a:lnTo>
                  <a:lnTo>
                    <a:pt x="4301471" y="363589"/>
                  </a:lnTo>
                  <a:lnTo>
                    <a:pt x="4333351" y="394049"/>
                  </a:lnTo>
                  <a:lnTo>
                    <a:pt x="4360700" y="429560"/>
                  </a:lnTo>
                  <a:lnTo>
                    <a:pt x="4382955" y="469497"/>
                  </a:lnTo>
                  <a:lnTo>
                    <a:pt x="4399550" y="513234"/>
                  </a:lnTo>
                  <a:lnTo>
                    <a:pt x="4409921" y="560143"/>
                  </a:lnTo>
                  <a:lnTo>
                    <a:pt x="4413504" y="60960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0372" y="2019300"/>
              <a:ext cx="5842861" cy="4000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76550" y="1885950"/>
              <a:ext cx="5981700" cy="647700"/>
            </a:xfrm>
            <a:custGeom>
              <a:avLst/>
              <a:gdLst/>
              <a:ahLst/>
              <a:cxnLst/>
              <a:rect l="l" t="t" r="r" b="b"/>
              <a:pathLst>
                <a:path w="5981700" h="647700">
                  <a:moveTo>
                    <a:pt x="0" y="647700"/>
                  </a:moveTo>
                  <a:lnTo>
                    <a:pt x="5981700" y="647700"/>
                  </a:lnTo>
                  <a:lnTo>
                    <a:pt x="5981700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34969" y="3167652"/>
              <a:ext cx="2230966" cy="338932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876550" y="3105150"/>
              <a:ext cx="2400300" cy="3543300"/>
            </a:xfrm>
            <a:custGeom>
              <a:avLst/>
              <a:gdLst/>
              <a:ahLst/>
              <a:cxnLst/>
              <a:rect l="l" t="t" r="r" b="b"/>
              <a:pathLst>
                <a:path w="2400300" h="3543300">
                  <a:moveTo>
                    <a:pt x="0" y="3543300"/>
                  </a:moveTo>
                  <a:lnTo>
                    <a:pt x="2400300" y="3543300"/>
                  </a:lnTo>
                  <a:lnTo>
                    <a:pt x="2400300" y="0"/>
                  </a:lnTo>
                  <a:lnTo>
                    <a:pt x="0" y="0"/>
                  </a:lnTo>
                  <a:lnTo>
                    <a:pt x="0" y="35433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28892" y="2590800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1253489" y="228600"/>
                  </a:moveTo>
                  <a:lnTo>
                    <a:pt x="843153" y="228600"/>
                  </a:lnTo>
                  <a:lnTo>
                    <a:pt x="890184" y="234638"/>
                  </a:lnTo>
                  <a:lnTo>
                    <a:pt x="933356" y="251837"/>
                  </a:lnTo>
                  <a:lnTo>
                    <a:pt x="971438" y="278825"/>
                  </a:lnTo>
                  <a:lnTo>
                    <a:pt x="1003201" y="314228"/>
                  </a:lnTo>
                  <a:lnTo>
                    <a:pt x="1027412" y="356673"/>
                  </a:lnTo>
                  <a:lnTo>
                    <a:pt x="1042841" y="404788"/>
                  </a:lnTo>
                  <a:lnTo>
                    <a:pt x="1048258" y="457200"/>
                  </a:lnTo>
                  <a:lnTo>
                    <a:pt x="1053681" y="404788"/>
                  </a:lnTo>
                  <a:lnTo>
                    <a:pt x="1069128" y="356673"/>
                  </a:lnTo>
                  <a:lnTo>
                    <a:pt x="1093364" y="314228"/>
                  </a:lnTo>
                  <a:lnTo>
                    <a:pt x="1125154" y="278825"/>
                  </a:lnTo>
                  <a:lnTo>
                    <a:pt x="1163261" y="251837"/>
                  </a:lnTo>
                  <a:lnTo>
                    <a:pt x="1206451" y="234638"/>
                  </a:lnTo>
                  <a:lnTo>
                    <a:pt x="1253489" y="228600"/>
                  </a:lnTo>
                  <a:close/>
                </a:path>
                <a:path w="2331720" h="457200">
                  <a:moveTo>
                    <a:pt x="2331592" y="0"/>
                  </a:moveTo>
                  <a:lnTo>
                    <a:pt x="0" y="0"/>
                  </a:lnTo>
                  <a:lnTo>
                    <a:pt x="5376" y="52411"/>
                  </a:lnTo>
                  <a:lnTo>
                    <a:pt x="20790" y="100526"/>
                  </a:lnTo>
                  <a:lnTo>
                    <a:pt x="45003" y="142971"/>
                  </a:lnTo>
                  <a:lnTo>
                    <a:pt x="76779" y="178374"/>
                  </a:lnTo>
                  <a:lnTo>
                    <a:pt x="114879" y="205362"/>
                  </a:lnTo>
                  <a:lnTo>
                    <a:pt x="158067" y="222561"/>
                  </a:lnTo>
                  <a:lnTo>
                    <a:pt x="205105" y="228600"/>
                  </a:lnTo>
                  <a:lnTo>
                    <a:pt x="2126488" y="228600"/>
                  </a:lnTo>
                  <a:lnTo>
                    <a:pt x="2173519" y="222561"/>
                  </a:lnTo>
                  <a:lnTo>
                    <a:pt x="2216691" y="205362"/>
                  </a:lnTo>
                  <a:lnTo>
                    <a:pt x="2254773" y="178374"/>
                  </a:lnTo>
                  <a:lnTo>
                    <a:pt x="2286536" y="142971"/>
                  </a:lnTo>
                  <a:lnTo>
                    <a:pt x="2310747" y="100526"/>
                  </a:lnTo>
                  <a:lnTo>
                    <a:pt x="2326176" y="52411"/>
                  </a:lnTo>
                  <a:lnTo>
                    <a:pt x="23315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28892" y="2590800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2331592" y="0"/>
                  </a:moveTo>
                  <a:lnTo>
                    <a:pt x="2326176" y="52411"/>
                  </a:lnTo>
                  <a:lnTo>
                    <a:pt x="2310747" y="100526"/>
                  </a:lnTo>
                  <a:lnTo>
                    <a:pt x="2286536" y="142971"/>
                  </a:lnTo>
                  <a:lnTo>
                    <a:pt x="2254773" y="178374"/>
                  </a:lnTo>
                  <a:lnTo>
                    <a:pt x="2216691" y="205362"/>
                  </a:lnTo>
                  <a:lnTo>
                    <a:pt x="2173519" y="222561"/>
                  </a:lnTo>
                  <a:lnTo>
                    <a:pt x="2126488" y="228600"/>
                  </a:lnTo>
                  <a:lnTo>
                    <a:pt x="1253489" y="228600"/>
                  </a:lnTo>
                  <a:lnTo>
                    <a:pt x="1206451" y="234638"/>
                  </a:lnTo>
                  <a:lnTo>
                    <a:pt x="1163261" y="251837"/>
                  </a:lnTo>
                  <a:lnTo>
                    <a:pt x="1125154" y="278825"/>
                  </a:lnTo>
                  <a:lnTo>
                    <a:pt x="1093364" y="314228"/>
                  </a:lnTo>
                  <a:lnTo>
                    <a:pt x="1069128" y="356673"/>
                  </a:lnTo>
                  <a:lnTo>
                    <a:pt x="1053681" y="404788"/>
                  </a:lnTo>
                  <a:lnTo>
                    <a:pt x="1048258" y="457200"/>
                  </a:lnTo>
                  <a:lnTo>
                    <a:pt x="1042841" y="404788"/>
                  </a:lnTo>
                  <a:lnTo>
                    <a:pt x="1027412" y="356673"/>
                  </a:lnTo>
                  <a:lnTo>
                    <a:pt x="1003201" y="314228"/>
                  </a:lnTo>
                  <a:lnTo>
                    <a:pt x="971438" y="278825"/>
                  </a:lnTo>
                  <a:lnTo>
                    <a:pt x="933356" y="251837"/>
                  </a:lnTo>
                  <a:lnTo>
                    <a:pt x="890184" y="234638"/>
                  </a:lnTo>
                  <a:lnTo>
                    <a:pt x="843153" y="228600"/>
                  </a:lnTo>
                  <a:lnTo>
                    <a:pt x="205105" y="228600"/>
                  </a:lnTo>
                  <a:lnTo>
                    <a:pt x="158067" y="222561"/>
                  </a:lnTo>
                  <a:lnTo>
                    <a:pt x="114879" y="205362"/>
                  </a:lnTo>
                  <a:lnTo>
                    <a:pt x="76779" y="178374"/>
                  </a:lnTo>
                  <a:lnTo>
                    <a:pt x="45003" y="142971"/>
                  </a:lnTo>
                  <a:lnTo>
                    <a:pt x="20790" y="100526"/>
                  </a:lnTo>
                  <a:lnTo>
                    <a:pt x="537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93182" y="2590800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729361" y="228600"/>
                  </a:moveTo>
                  <a:lnTo>
                    <a:pt x="319024" y="228600"/>
                  </a:lnTo>
                  <a:lnTo>
                    <a:pt x="366102" y="234638"/>
                  </a:lnTo>
                  <a:lnTo>
                    <a:pt x="409308" y="251837"/>
                  </a:lnTo>
                  <a:lnTo>
                    <a:pt x="447413" y="278825"/>
                  </a:lnTo>
                  <a:lnTo>
                    <a:pt x="479189" y="314228"/>
                  </a:lnTo>
                  <a:lnTo>
                    <a:pt x="503407" y="356673"/>
                  </a:lnTo>
                  <a:lnTo>
                    <a:pt x="518839" y="404788"/>
                  </a:lnTo>
                  <a:lnTo>
                    <a:pt x="524255" y="457200"/>
                  </a:lnTo>
                  <a:lnTo>
                    <a:pt x="529672" y="404788"/>
                  </a:lnTo>
                  <a:lnTo>
                    <a:pt x="545101" y="356673"/>
                  </a:lnTo>
                  <a:lnTo>
                    <a:pt x="569312" y="314228"/>
                  </a:lnTo>
                  <a:lnTo>
                    <a:pt x="601075" y="278825"/>
                  </a:lnTo>
                  <a:lnTo>
                    <a:pt x="639157" y="251837"/>
                  </a:lnTo>
                  <a:lnTo>
                    <a:pt x="682329" y="234638"/>
                  </a:lnTo>
                  <a:lnTo>
                    <a:pt x="729361" y="228600"/>
                  </a:lnTo>
                  <a:close/>
                </a:path>
                <a:path w="1165860" h="457200">
                  <a:moveTo>
                    <a:pt x="1165859" y="0"/>
                  </a:moveTo>
                  <a:lnTo>
                    <a:pt x="0" y="0"/>
                  </a:lnTo>
                  <a:lnTo>
                    <a:pt x="5416" y="52411"/>
                  </a:lnTo>
                  <a:lnTo>
                    <a:pt x="20845" y="100526"/>
                  </a:lnTo>
                  <a:lnTo>
                    <a:pt x="45056" y="142971"/>
                  </a:lnTo>
                  <a:lnTo>
                    <a:pt x="76819" y="178374"/>
                  </a:lnTo>
                  <a:lnTo>
                    <a:pt x="114901" y="205362"/>
                  </a:lnTo>
                  <a:lnTo>
                    <a:pt x="158073" y="222561"/>
                  </a:lnTo>
                  <a:lnTo>
                    <a:pt x="205104" y="228600"/>
                  </a:lnTo>
                  <a:lnTo>
                    <a:pt x="960754" y="228600"/>
                  </a:lnTo>
                  <a:lnTo>
                    <a:pt x="1007786" y="222561"/>
                  </a:lnTo>
                  <a:lnTo>
                    <a:pt x="1050958" y="205362"/>
                  </a:lnTo>
                  <a:lnTo>
                    <a:pt x="1089040" y="178374"/>
                  </a:lnTo>
                  <a:lnTo>
                    <a:pt x="1120803" y="142971"/>
                  </a:lnTo>
                  <a:lnTo>
                    <a:pt x="1145014" y="100526"/>
                  </a:lnTo>
                  <a:lnTo>
                    <a:pt x="1160443" y="52411"/>
                  </a:lnTo>
                  <a:lnTo>
                    <a:pt x="116585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93182" y="2590800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1165859" y="0"/>
                  </a:moveTo>
                  <a:lnTo>
                    <a:pt x="1160443" y="52411"/>
                  </a:lnTo>
                  <a:lnTo>
                    <a:pt x="1145014" y="100526"/>
                  </a:lnTo>
                  <a:lnTo>
                    <a:pt x="1120803" y="142971"/>
                  </a:lnTo>
                  <a:lnTo>
                    <a:pt x="1089040" y="178374"/>
                  </a:lnTo>
                  <a:lnTo>
                    <a:pt x="1050958" y="205362"/>
                  </a:lnTo>
                  <a:lnTo>
                    <a:pt x="1007786" y="222561"/>
                  </a:lnTo>
                  <a:lnTo>
                    <a:pt x="960754" y="228600"/>
                  </a:lnTo>
                  <a:lnTo>
                    <a:pt x="729361" y="228600"/>
                  </a:lnTo>
                  <a:lnTo>
                    <a:pt x="682329" y="234638"/>
                  </a:lnTo>
                  <a:lnTo>
                    <a:pt x="639157" y="251837"/>
                  </a:lnTo>
                  <a:lnTo>
                    <a:pt x="601075" y="278825"/>
                  </a:lnTo>
                  <a:lnTo>
                    <a:pt x="569312" y="314228"/>
                  </a:lnTo>
                  <a:lnTo>
                    <a:pt x="545101" y="356673"/>
                  </a:lnTo>
                  <a:lnTo>
                    <a:pt x="529672" y="404788"/>
                  </a:lnTo>
                  <a:lnTo>
                    <a:pt x="524255" y="457200"/>
                  </a:lnTo>
                  <a:lnTo>
                    <a:pt x="518839" y="404788"/>
                  </a:lnTo>
                  <a:lnTo>
                    <a:pt x="503407" y="356673"/>
                  </a:lnTo>
                  <a:lnTo>
                    <a:pt x="479189" y="314228"/>
                  </a:lnTo>
                  <a:lnTo>
                    <a:pt x="447413" y="278825"/>
                  </a:lnTo>
                  <a:lnTo>
                    <a:pt x="409308" y="251837"/>
                  </a:lnTo>
                  <a:lnTo>
                    <a:pt x="366102" y="234638"/>
                  </a:lnTo>
                  <a:lnTo>
                    <a:pt x="319024" y="228600"/>
                  </a:lnTo>
                  <a:lnTo>
                    <a:pt x="205104" y="228600"/>
                  </a:lnTo>
                  <a:lnTo>
                    <a:pt x="158073" y="222561"/>
                  </a:lnTo>
                  <a:lnTo>
                    <a:pt x="114901" y="205362"/>
                  </a:lnTo>
                  <a:lnTo>
                    <a:pt x="76819" y="178374"/>
                  </a:lnTo>
                  <a:lnTo>
                    <a:pt x="45056" y="142971"/>
                  </a:lnTo>
                  <a:lnTo>
                    <a:pt x="20845" y="100526"/>
                  </a:lnTo>
                  <a:lnTo>
                    <a:pt x="541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012563" y="2536063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09409" y="2533015"/>
            <a:ext cx="1229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43194" y="1457071"/>
            <a:ext cx="1703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Enclosing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571059" y="2513076"/>
            <a:ext cx="256540" cy="1373505"/>
          </a:xfrm>
          <a:custGeom>
            <a:avLst/>
            <a:gdLst/>
            <a:ahLst/>
            <a:cxnLst/>
            <a:rect l="l" t="t" r="r" b="b"/>
            <a:pathLst>
              <a:path w="256540" h="1373504">
                <a:moveTo>
                  <a:pt x="26425" y="1111404"/>
                </a:moveTo>
                <a:lnTo>
                  <a:pt x="15537" y="1114425"/>
                </a:lnTo>
                <a:lnTo>
                  <a:pt x="6627" y="1121509"/>
                </a:lnTo>
                <a:lnTo>
                  <a:pt x="1313" y="1131093"/>
                </a:lnTo>
                <a:lnTo>
                  <a:pt x="0" y="1141964"/>
                </a:lnTo>
                <a:lnTo>
                  <a:pt x="3091" y="1152906"/>
                </a:lnTo>
                <a:lnTo>
                  <a:pt x="115740" y="1373251"/>
                </a:lnTo>
                <a:lnTo>
                  <a:pt x="152063" y="1318260"/>
                </a:lnTo>
                <a:lnTo>
                  <a:pt x="147363" y="1318260"/>
                </a:lnTo>
                <a:lnTo>
                  <a:pt x="90340" y="1315085"/>
                </a:lnTo>
                <a:lnTo>
                  <a:pt x="96205" y="1209464"/>
                </a:lnTo>
                <a:lnTo>
                  <a:pt x="54018" y="1126871"/>
                </a:lnTo>
                <a:lnTo>
                  <a:pt x="46916" y="1118032"/>
                </a:lnTo>
                <a:lnTo>
                  <a:pt x="37302" y="1112742"/>
                </a:lnTo>
                <a:lnTo>
                  <a:pt x="26425" y="1111404"/>
                </a:lnTo>
                <a:close/>
              </a:path>
              <a:path w="256540" h="1373504">
                <a:moveTo>
                  <a:pt x="96205" y="1209464"/>
                </a:moveTo>
                <a:lnTo>
                  <a:pt x="90340" y="1315085"/>
                </a:lnTo>
                <a:lnTo>
                  <a:pt x="147363" y="1318260"/>
                </a:lnTo>
                <a:lnTo>
                  <a:pt x="148175" y="1303655"/>
                </a:lnTo>
                <a:lnTo>
                  <a:pt x="144315" y="1303655"/>
                </a:lnTo>
                <a:lnTo>
                  <a:pt x="95039" y="1300861"/>
                </a:lnTo>
                <a:lnTo>
                  <a:pt x="122018" y="1260001"/>
                </a:lnTo>
                <a:lnTo>
                  <a:pt x="96205" y="1209464"/>
                </a:lnTo>
                <a:close/>
              </a:path>
              <a:path w="256540" h="1373504">
                <a:moveTo>
                  <a:pt x="233479" y="1122894"/>
                </a:moveTo>
                <a:lnTo>
                  <a:pt x="153233" y="1212725"/>
                </a:lnTo>
                <a:lnTo>
                  <a:pt x="147363" y="1318260"/>
                </a:lnTo>
                <a:lnTo>
                  <a:pt x="152063" y="1318260"/>
                </a:lnTo>
                <a:lnTo>
                  <a:pt x="252138" y="1166749"/>
                </a:lnTo>
                <a:lnTo>
                  <a:pt x="256369" y="1156217"/>
                </a:lnTo>
                <a:lnTo>
                  <a:pt x="256266" y="1145270"/>
                </a:lnTo>
                <a:lnTo>
                  <a:pt x="252067" y="1135155"/>
                </a:lnTo>
                <a:lnTo>
                  <a:pt x="244010" y="1127125"/>
                </a:lnTo>
                <a:lnTo>
                  <a:pt x="233479" y="1122894"/>
                </a:lnTo>
                <a:close/>
              </a:path>
              <a:path w="256540" h="1373504">
                <a:moveTo>
                  <a:pt x="122018" y="1260001"/>
                </a:moveTo>
                <a:lnTo>
                  <a:pt x="95039" y="1300861"/>
                </a:lnTo>
                <a:lnTo>
                  <a:pt x="144315" y="1303655"/>
                </a:lnTo>
                <a:lnTo>
                  <a:pt x="122018" y="1260001"/>
                </a:lnTo>
                <a:close/>
              </a:path>
              <a:path w="256540" h="1373504">
                <a:moveTo>
                  <a:pt x="153233" y="1212725"/>
                </a:moveTo>
                <a:lnTo>
                  <a:pt x="122018" y="1260001"/>
                </a:lnTo>
                <a:lnTo>
                  <a:pt x="144315" y="1303655"/>
                </a:lnTo>
                <a:lnTo>
                  <a:pt x="148175" y="1303655"/>
                </a:lnTo>
                <a:lnTo>
                  <a:pt x="153233" y="1212725"/>
                </a:lnTo>
                <a:close/>
              </a:path>
              <a:path w="256540" h="1373504">
                <a:moveTo>
                  <a:pt x="163365" y="0"/>
                </a:moveTo>
                <a:lnTo>
                  <a:pt x="96205" y="1209464"/>
                </a:lnTo>
                <a:lnTo>
                  <a:pt x="122018" y="1260001"/>
                </a:lnTo>
                <a:lnTo>
                  <a:pt x="153233" y="1212725"/>
                </a:lnTo>
                <a:lnTo>
                  <a:pt x="220515" y="3048"/>
                </a:lnTo>
                <a:lnTo>
                  <a:pt x="16336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978397" y="3919472"/>
            <a:ext cx="3089910" cy="2862580"/>
          </a:xfrm>
          <a:prstGeom prst="rect">
            <a:avLst/>
          </a:prstGeom>
          <a:solidFill>
            <a:srgbClr val="FFFFCC"/>
          </a:solidFill>
          <a:ln w="12700">
            <a:solidFill>
              <a:srgbClr val="C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40"/>
              </a:spcBef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C00000"/>
                </a:solidFill>
                <a:latin typeface="Calibri"/>
                <a:cs typeface="Calibri"/>
              </a:rPr>
              <a:t>Denoting</a:t>
            </a:r>
            <a:r>
              <a:rPr sz="1600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/>
                <a:cs typeface="Calibri"/>
              </a:rPr>
              <a:t>Nested</a:t>
            </a:r>
            <a:r>
              <a:rPr sz="160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Calibri"/>
                <a:cs typeface="Calibri"/>
              </a:rPr>
              <a:t>elements</a:t>
            </a:r>
            <a:endParaRPr sz="1600">
              <a:latin typeface="Calibri"/>
              <a:cs typeface="Calibri"/>
            </a:endParaRPr>
          </a:p>
          <a:p>
            <a:pPr marL="1006475">
              <a:lnSpc>
                <a:spcPct val="100000"/>
              </a:lnSpc>
              <a:spcBef>
                <a:spcPts val="30"/>
              </a:spcBef>
            </a:pPr>
            <a:r>
              <a:rPr sz="1600" dirty="0">
                <a:solidFill>
                  <a:srgbClr val="C00000"/>
                </a:solidFill>
                <a:latin typeface="Calibri"/>
                <a:cs typeface="Calibri"/>
              </a:rPr>
              <a:t>using</a:t>
            </a:r>
            <a:r>
              <a:rPr sz="1600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600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Calibri"/>
                <a:cs typeface="Calibri"/>
              </a:rPr>
              <a:t>nos.</a:t>
            </a:r>
            <a:endParaRPr sz="1600">
              <a:latin typeface="Calibri"/>
              <a:cs typeface="Calibri"/>
            </a:endParaRPr>
          </a:p>
          <a:p>
            <a:pPr marL="92075" marR="1524635">
              <a:lnSpc>
                <a:spcPct val="100000"/>
              </a:lnSpc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M[0]</a:t>
            </a:r>
            <a:r>
              <a:rPr sz="1800" b="1" u="sng" spc="-6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800" u="sng" spc="-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25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10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M[1]</a:t>
            </a:r>
            <a:r>
              <a:rPr sz="18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8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800" u="sng" spc="-6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[15,30]</a:t>
            </a:r>
            <a:endParaRPr sz="1800">
              <a:latin typeface="Calibri"/>
              <a:cs typeface="Calibri"/>
            </a:endParaRPr>
          </a:p>
          <a:p>
            <a:pPr marR="887094" algn="r">
              <a:lnSpc>
                <a:spcPct val="100000"/>
              </a:lnSpc>
            </a:pPr>
            <a:r>
              <a:rPr sz="1800" b="1" spc="-10" dirty="0">
                <a:solidFill>
                  <a:srgbClr val="6F2F9F"/>
                </a:solidFill>
                <a:latin typeface="Calibri"/>
                <a:cs typeface="Calibri"/>
              </a:rPr>
              <a:t>M[1][0]</a:t>
            </a:r>
            <a:r>
              <a:rPr sz="1800" spc="-10" dirty="0">
                <a:latin typeface="Wingdings"/>
                <a:cs typeface="Wingdings"/>
              </a:rPr>
              <a:t></a:t>
            </a:r>
            <a:r>
              <a:rPr sz="1800" b="1" spc="-10" dirty="0">
                <a:latin typeface="Calibri"/>
                <a:cs typeface="Calibri"/>
              </a:rPr>
              <a:t>15</a:t>
            </a:r>
            <a:endParaRPr sz="1800">
              <a:latin typeface="Calibri"/>
              <a:cs typeface="Calibri"/>
            </a:endParaRPr>
          </a:p>
          <a:p>
            <a:pPr marR="887094" algn="r">
              <a:lnSpc>
                <a:spcPct val="100000"/>
              </a:lnSpc>
            </a:pPr>
            <a:r>
              <a:rPr sz="1800" b="1" spc="-10" dirty="0">
                <a:solidFill>
                  <a:srgbClr val="6F2F9F"/>
                </a:solidFill>
                <a:latin typeface="Calibri"/>
                <a:cs typeface="Calibri"/>
              </a:rPr>
              <a:t>M[1][1]</a:t>
            </a:r>
            <a:r>
              <a:rPr sz="1800" spc="-10" dirty="0">
                <a:latin typeface="Wingdings"/>
                <a:cs typeface="Wingdings"/>
              </a:rPr>
              <a:t></a:t>
            </a:r>
            <a:r>
              <a:rPr sz="1800" b="1" spc="-10" dirty="0">
                <a:latin typeface="Calibri"/>
                <a:cs typeface="Calibri"/>
              </a:rPr>
              <a:t>30</a:t>
            </a:r>
            <a:endParaRPr sz="1800">
              <a:latin typeface="Calibri"/>
              <a:cs typeface="Calibri"/>
            </a:endParaRPr>
          </a:p>
          <a:p>
            <a:pPr marR="920750" algn="r">
              <a:lnSpc>
                <a:spcPct val="100000"/>
              </a:lnSpc>
              <a:spcBef>
                <a:spcPts val="5"/>
              </a:spcBef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M[2]</a:t>
            </a:r>
            <a:r>
              <a:rPr sz="18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800" u="sng" spc="-1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10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*80,’Mask’,60+</a:t>
            </a:r>
            <a:endParaRPr sz="1800">
              <a:latin typeface="Calibri"/>
              <a:cs typeface="Calibri"/>
            </a:endParaRPr>
          </a:p>
          <a:p>
            <a:pPr marL="1006475" marR="487045">
              <a:lnSpc>
                <a:spcPct val="100000"/>
              </a:lnSpc>
            </a:pPr>
            <a:r>
              <a:rPr sz="1800" b="1" spc="-10" dirty="0">
                <a:solidFill>
                  <a:srgbClr val="6F2F9F"/>
                </a:solidFill>
                <a:latin typeface="Calibri"/>
                <a:cs typeface="Calibri"/>
              </a:rPr>
              <a:t>M[2][0]</a:t>
            </a:r>
            <a:r>
              <a:rPr sz="1800" spc="-10" dirty="0">
                <a:latin typeface="Wingdings"/>
                <a:cs typeface="Wingdings"/>
              </a:rPr>
              <a:t></a:t>
            </a:r>
            <a:r>
              <a:rPr sz="1800" b="1" spc="-10" dirty="0">
                <a:latin typeface="Calibri"/>
                <a:cs typeface="Calibri"/>
              </a:rPr>
              <a:t>80 </a:t>
            </a:r>
            <a:r>
              <a:rPr sz="1800" b="1" spc="-10" dirty="0">
                <a:solidFill>
                  <a:srgbClr val="6F2F9F"/>
                </a:solidFill>
                <a:latin typeface="Calibri"/>
                <a:cs typeface="Calibri"/>
              </a:rPr>
              <a:t>M[2][1]</a:t>
            </a:r>
            <a:r>
              <a:rPr sz="1800" spc="-10" dirty="0">
                <a:latin typeface="Wingdings"/>
                <a:cs typeface="Wingdings"/>
              </a:rPr>
              <a:t></a:t>
            </a:r>
            <a:r>
              <a:rPr sz="1800" b="1" spc="-10" dirty="0">
                <a:latin typeface="Calibri"/>
                <a:cs typeface="Calibri"/>
              </a:rPr>
              <a:t>‘Mask’ </a:t>
            </a:r>
            <a:r>
              <a:rPr sz="1800" b="1" spc="-10" dirty="0">
                <a:solidFill>
                  <a:srgbClr val="6F2F9F"/>
                </a:solidFill>
                <a:latin typeface="Calibri"/>
                <a:cs typeface="Calibri"/>
              </a:rPr>
              <a:t>M[2][2]</a:t>
            </a:r>
            <a:r>
              <a:rPr sz="1800" spc="-10" dirty="0">
                <a:latin typeface="Wingdings"/>
                <a:cs typeface="Wingdings"/>
              </a:rPr>
              <a:t></a:t>
            </a:r>
            <a:r>
              <a:rPr sz="1800" b="1" spc="-10" dirty="0">
                <a:latin typeface="Calibri"/>
                <a:cs typeface="Calibri"/>
              </a:rPr>
              <a:t>60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631797"/>
            <a:ext cx="2895600" cy="504761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1056005" algn="just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1005840" marR="340360" algn="just">
              <a:lnSpc>
                <a:spcPct val="106700"/>
              </a:lnSpc>
              <a:spcBef>
                <a:spcPts val="5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list</a:t>
            </a:r>
            <a:endParaRPr sz="1800">
              <a:latin typeface="Calibri"/>
              <a:cs typeface="Calibri"/>
            </a:endParaRPr>
          </a:p>
          <a:p>
            <a:pPr marL="1005840" marR="212090" indent="-233679">
              <a:lnSpc>
                <a:spcPts val="2880"/>
              </a:lnSpc>
              <a:spcBef>
                <a:spcPts val="60"/>
              </a:spcBef>
            </a:pP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Assign</a:t>
            </a:r>
            <a:r>
              <a:rPr sz="2400" b="1" spc="-6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/change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values</a:t>
            </a:r>
            <a:r>
              <a:rPr sz="2400" b="1" spc="-5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400" b="1" spc="-5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ts val="2115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77592" y="-6908"/>
            <a:ext cx="498856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70654" algn="l"/>
              </a:tabLst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Assign/Change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values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in</a:t>
            </a:r>
            <a:r>
              <a:rPr sz="2800" u="sng" spc="-7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50" dirty="0">
                <a:uFill>
                  <a:solidFill>
                    <a:srgbClr val="FFC000"/>
                  </a:solidFill>
                </a:uFill>
              </a:rPr>
              <a:t>a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4800" u="sng" spc="-20" dirty="0">
                <a:uFill>
                  <a:solidFill>
                    <a:srgbClr val="FFC000"/>
                  </a:solidFill>
                </a:uFill>
              </a:rPr>
              <a:t>LIST</a:t>
            </a:r>
            <a:endParaRPr sz="4800"/>
          </a:p>
        </p:txBody>
      </p:sp>
      <p:grpSp>
        <p:nvGrpSpPr>
          <p:cNvPr id="6" name="object 6"/>
          <p:cNvGrpSpPr/>
          <p:nvPr/>
        </p:nvGrpSpPr>
        <p:grpSpPr>
          <a:xfrm>
            <a:off x="2921000" y="1511298"/>
            <a:ext cx="5702300" cy="5283200"/>
            <a:chOff x="2921000" y="1511298"/>
            <a:chExt cx="5702300" cy="52832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1562098"/>
              <a:ext cx="5581650" cy="5181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927350" y="1517648"/>
              <a:ext cx="5689600" cy="5270500"/>
            </a:xfrm>
            <a:custGeom>
              <a:avLst/>
              <a:gdLst/>
              <a:ahLst/>
              <a:cxnLst/>
              <a:rect l="l" t="t" r="r" b="b"/>
              <a:pathLst>
                <a:path w="5689600" h="5270500">
                  <a:moveTo>
                    <a:pt x="0" y="5270500"/>
                  </a:moveTo>
                  <a:lnTo>
                    <a:pt x="5689600" y="5270500"/>
                  </a:lnTo>
                  <a:lnTo>
                    <a:pt x="5689600" y="0"/>
                  </a:lnTo>
                  <a:lnTo>
                    <a:pt x="0" y="0"/>
                  </a:lnTo>
                  <a:lnTo>
                    <a:pt x="0" y="52705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53200" y="2438400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952500" y="0"/>
                  </a:moveTo>
                  <a:lnTo>
                    <a:pt x="9525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952500" y="171450"/>
                  </a:lnTo>
                  <a:lnTo>
                    <a:pt x="952500" y="228600"/>
                  </a:lnTo>
                  <a:lnTo>
                    <a:pt x="1066800" y="114300"/>
                  </a:lnTo>
                  <a:lnTo>
                    <a:pt x="9525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53200" y="2438400"/>
              <a:ext cx="1066800" cy="228600"/>
            </a:xfrm>
            <a:custGeom>
              <a:avLst/>
              <a:gdLst/>
              <a:ahLst/>
              <a:cxnLst/>
              <a:rect l="l" t="t" r="r" b="b"/>
              <a:pathLst>
                <a:path w="1066800" h="228600">
                  <a:moveTo>
                    <a:pt x="0" y="57150"/>
                  </a:moveTo>
                  <a:lnTo>
                    <a:pt x="952500" y="57150"/>
                  </a:lnTo>
                  <a:lnTo>
                    <a:pt x="952500" y="0"/>
                  </a:lnTo>
                  <a:lnTo>
                    <a:pt x="1066800" y="114300"/>
                  </a:lnTo>
                  <a:lnTo>
                    <a:pt x="952500" y="228600"/>
                  </a:lnTo>
                  <a:lnTo>
                    <a:pt x="9525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19800" y="2667000"/>
              <a:ext cx="1600200" cy="381000"/>
            </a:xfrm>
            <a:custGeom>
              <a:avLst/>
              <a:gdLst/>
              <a:ahLst/>
              <a:cxnLst/>
              <a:rect l="l" t="t" r="r" b="b"/>
              <a:pathLst>
                <a:path w="1600200" h="381000">
                  <a:moveTo>
                    <a:pt x="1409700" y="0"/>
                  </a:moveTo>
                  <a:lnTo>
                    <a:pt x="1409700" y="95250"/>
                  </a:lnTo>
                  <a:lnTo>
                    <a:pt x="0" y="95250"/>
                  </a:lnTo>
                  <a:lnTo>
                    <a:pt x="0" y="285750"/>
                  </a:lnTo>
                  <a:lnTo>
                    <a:pt x="1409700" y="285750"/>
                  </a:lnTo>
                  <a:lnTo>
                    <a:pt x="1409700" y="381000"/>
                  </a:lnTo>
                  <a:lnTo>
                    <a:pt x="1600200" y="190500"/>
                  </a:lnTo>
                  <a:lnTo>
                    <a:pt x="1409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19800" y="2667000"/>
              <a:ext cx="1600200" cy="381000"/>
            </a:xfrm>
            <a:custGeom>
              <a:avLst/>
              <a:gdLst/>
              <a:ahLst/>
              <a:cxnLst/>
              <a:rect l="l" t="t" r="r" b="b"/>
              <a:pathLst>
                <a:path w="1600200" h="381000">
                  <a:moveTo>
                    <a:pt x="0" y="95250"/>
                  </a:moveTo>
                  <a:lnTo>
                    <a:pt x="1409700" y="95250"/>
                  </a:lnTo>
                  <a:lnTo>
                    <a:pt x="1409700" y="0"/>
                  </a:lnTo>
                  <a:lnTo>
                    <a:pt x="1600200" y="190500"/>
                  </a:lnTo>
                  <a:lnTo>
                    <a:pt x="1409700" y="381000"/>
                  </a:lnTo>
                  <a:lnTo>
                    <a:pt x="1409700" y="285750"/>
                  </a:lnTo>
                  <a:lnTo>
                    <a:pt x="0" y="285750"/>
                  </a:lnTo>
                  <a:lnTo>
                    <a:pt x="0" y="952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67400" y="5333999"/>
              <a:ext cx="1447800" cy="304800"/>
            </a:xfrm>
            <a:custGeom>
              <a:avLst/>
              <a:gdLst/>
              <a:ahLst/>
              <a:cxnLst/>
              <a:rect l="l" t="t" r="r" b="b"/>
              <a:pathLst>
                <a:path w="1447800" h="304800">
                  <a:moveTo>
                    <a:pt x="1295400" y="0"/>
                  </a:moveTo>
                  <a:lnTo>
                    <a:pt x="12954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1295400" y="228600"/>
                  </a:lnTo>
                  <a:lnTo>
                    <a:pt x="1295400" y="304800"/>
                  </a:lnTo>
                  <a:lnTo>
                    <a:pt x="1447800" y="152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67400" y="5333999"/>
              <a:ext cx="1447800" cy="304800"/>
            </a:xfrm>
            <a:custGeom>
              <a:avLst/>
              <a:gdLst/>
              <a:ahLst/>
              <a:cxnLst/>
              <a:rect l="l" t="t" r="r" b="b"/>
              <a:pathLst>
                <a:path w="1447800" h="304800">
                  <a:moveTo>
                    <a:pt x="0" y="76200"/>
                  </a:moveTo>
                  <a:lnTo>
                    <a:pt x="1295400" y="76200"/>
                  </a:lnTo>
                  <a:lnTo>
                    <a:pt x="1295400" y="0"/>
                  </a:lnTo>
                  <a:lnTo>
                    <a:pt x="1447800" y="152400"/>
                  </a:lnTo>
                  <a:lnTo>
                    <a:pt x="1295400" y="304800"/>
                  </a:lnTo>
                  <a:lnTo>
                    <a:pt x="12954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620000" y="2209787"/>
            <a:ext cx="990600" cy="11696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70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Assigning</a:t>
            </a:r>
            <a:endParaRPr sz="1400">
              <a:latin typeface="Calibri"/>
              <a:cs typeface="Calibri"/>
            </a:endParaRPr>
          </a:p>
          <a:p>
            <a:pPr marL="97790" marR="87630" algn="ctr">
              <a:lnSpc>
                <a:spcPct val="100000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/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Changing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elements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391400" y="4724400"/>
            <a:ext cx="1143000" cy="11696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135255" marR="126364" algn="ctr">
              <a:lnSpc>
                <a:spcPct val="100000"/>
              </a:lnSpc>
              <a:spcBef>
                <a:spcPts val="275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Assigning</a:t>
            </a:r>
            <a:r>
              <a:rPr sz="14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/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Changing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51175" y="978153"/>
            <a:ext cx="125984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Forward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spc="-1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04028" y="851661"/>
            <a:ext cx="273050" cy="69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ts val="265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650"/>
              </a:lnSpc>
            </a:pP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18428" y="851661"/>
            <a:ext cx="273050" cy="69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ts val="2650"/>
              </a:lnSpc>
              <a:spcBef>
                <a:spcPts val="100"/>
              </a:spcBef>
            </a:pP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650"/>
              </a:lnSpc>
            </a:pP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32829" y="851661"/>
            <a:ext cx="2531110" cy="699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ts val="2650"/>
              </a:lnSpc>
              <a:spcBef>
                <a:spcPts val="100"/>
              </a:spcBef>
              <a:tabLst>
                <a:tab pos="786765" algn="l"/>
              </a:tabLst>
            </a:pP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650"/>
              </a:lnSpc>
              <a:tabLst>
                <a:tab pos="736600" algn="l"/>
              </a:tabLst>
            </a:pP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	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4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8" y="0"/>
            <a:ext cx="9075420" cy="6864350"/>
            <a:chOff x="33528" y="0"/>
            <a:chExt cx="9075420" cy="6864350"/>
          </a:xfrm>
        </p:grpSpPr>
        <p:sp>
          <p:nvSpPr>
            <p:cNvPr id="3" name="object 3"/>
            <p:cNvSpPr/>
            <p:nvPr/>
          </p:nvSpPr>
          <p:spPr>
            <a:xfrm>
              <a:off x="381000" y="87376"/>
              <a:ext cx="8382000" cy="3570604"/>
            </a:xfrm>
            <a:custGeom>
              <a:avLst/>
              <a:gdLst/>
              <a:ahLst/>
              <a:cxnLst/>
              <a:rect l="l" t="t" r="r" b="b"/>
              <a:pathLst>
                <a:path w="8382000" h="3570604">
                  <a:moveTo>
                    <a:pt x="8382000" y="0"/>
                  </a:moveTo>
                  <a:lnTo>
                    <a:pt x="0" y="0"/>
                  </a:lnTo>
                  <a:lnTo>
                    <a:pt x="0" y="3570224"/>
                  </a:lnTo>
                  <a:lnTo>
                    <a:pt x="8382000" y="3570224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87376"/>
              <a:ext cx="8382000" cy="3570604"/>
            </a:xfrm>
            <a:custGeom>
              <a:avLst/>
              <a:gdLst/>
              <a:ahLst/>
              <a:cxnLst/>
              <a:rect l="l" t="t" r="r" b="b"/>
              <a:pathLst>
                <a:path w="8382000" h="3570604">
                  <a:moveTo>
                    <a:pt x="0" y="3570224"/>
                  </a:moveTo>
                  <a:lnTo>
                    <a:pt x="8382000" y="3570224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3570224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9909" y="460248"/>
              <a:ext cx="7610500" cy="7308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8532" y="1987042"/>
              <a:ext cx="2757678" cy="114668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528" y="0"/>
              <a:ext cx="9075420" cy="14752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74163" y="946403"/>
              <a:ext cx="4994147" cy="263194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8200" y="3733800"/>
              <a:ext cx="7543800" cy="312419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31850" y="3727449"/>
              <a:ext cx="7556500" cy="3130550"/>
            </a:xfrm>
            <a:custGeom>
              <a:avLst/>
              <a:gdLst/>
              <a:ahLst/>
              <a:cxnLst/>
              <a:rect l="l" t="t" r="r" b="b"/>
              <a:pathLst>
                <a:path w="7556500" h="3130550">
                  <a:moveTo>
                    <a:pt x="7556500" y="3130549"/>
                  </a:moveTo>
                  <a:lnTo>
                    <a:pt x="7556500" y="0"/>
                  </a:lnTo>
                  <a:lnTo>
                    <a:pt x="0" y="0"/>
                  </a:lnTo>
                  <a:lnTo>
                    <a:pt x="0" y="3130549"/>
                  </a:lnTo>
                </a:path>
              </a:pathLst>
            </a:custGeom>
            <a:ln w="126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363738"/>
            <a:ext cx="2667000" cy="44704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b="1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290"/>
              </a:spcBef>
            </a:pPr>
            <a:r>
              <a:rPr sz="2000" b="1" spc="-10" dirty="0">
                <a:solidFill>
                  <a:srgbClr val="FFFF00"/>
                </a:solidFill>
                <a:latin typeface="Calibri"/>
                <a:cs typeface="Calibri"/>
              </a:rPr>
              <a:t>Concatenation/Joining</a:t>
            </a:r>
            <a:endParaRPr sz="2000">
              <a:latin typeface="Calibri"/>
              <a:cs typeface="Calibri"/>
            </a:endParaRPr>
          </a:p>
          <a:p>
            <a:pPr marL="595630" marR="168275" indent="34925">
              <a:lnSpc>
                <a:spcPct val="100000"/>
              </a:lnSpc>
              <a:spcBef>
                <a:spcPts val="25"/>
              </a:spcBef>
            </a:pP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R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epetition/Replication Membership 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40" y="7861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705100" y="1028700"/>
            <a:ext cx="6431915" cy="5791200"/>
            <a:chOff x="2705100" y="1028700"/>
            <a:chExt cx="6431915" cy="57912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69488" y="1125017"/>
              <a:ext cx="6309328" cy="561797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24150" y="1047750"/>
              <a:ext cx="6393815" cy="5753100"/>
            </a:xfrm>
            <a:custGeom>
              <a:avLst/>
              <a:gdLst/>
              <a:ahLst/>
              <a:cxnLst/>
              <a:rect l="l" t="t" r="r" b="b"/>
              <a:pathLst>
                <a:path w="6393815" h="5753100">
                  <a:moveTo>
                    <a:pt x="0" y="5753100"/>
                  </a:moveTo>
                  <a:lnTo>
                    <a:pt x="6393434" y="5753100"/>
                  </a:lnTo>
                  <a:lnTo>
                    <a:pt x="6393434" y="0"/>
                  </a:lnTo>
                  <a:lnTo>
                    <a:pt x="0" y="0"/>
                  </a:lnTo>
                  <a:lnTo>
                    <a:pt x="0" y="57531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17692" y="1066825"/>
              <a:ext cx="3150235" cy="523240"/>
            </a:xfrm>
            <a:custGeom>
              <a:avLst/>
              <a:gdLst/>
              <a:ahLst/>
              <a:cxnLst/>
              <a:rect l="l" t="t" r="r" b="b"/>
              <a:pathLst>
                <a:path w="3150234" h="523240">
                  <a:moveTo>
                    <a:pt x="3150108" y="0"/>
                  </a:moveTo>
                  <a:lnTo>
                    <a:pt x="0" y="0"/>
                  </a:lnTo>
                  <a:lnTo>
                    <a:pt x="0" y="523214"/>
                  </a:lnTo>
                  <a:lnTo>
                    <a:pt x="3150108" y="523214"/>
                  </a:lnTo>
                  <a:lnTo>
                    <a:pt x="315010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213728" y="1090930"/>
            <a:ext cx="255841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4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400" b="1" spc="-1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or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another</a:t>
            </a:r>
            <a:r>
              <a:rPr sz="14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endParaRPr sz="1400">
              <a:latin typeface="Comic Sans MS"/>
              <a:cs typeface="Comic Sans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29200" y="1676361"/>
            <a:ext cx="4038600" cy="292735"/>
          </a:xfrm>
          <a:custGeom>
            <a:avLst/>
            <a:gdLst/>
            <a:ahLst/>
            <a:cxnLst/>
            <a:rect l="l" t="t" r="r" b="b"/>
            <a:pathLst>
              <a:path w="4038600" h="292735">
                <a:moveTo>
                  <a:pt x="4038600" y="0"/>
                </a:moveTo>
                <a:lnTo>
                  <a:pt x="0" y="0"/>
                </a:lnTo>
                <a:lnTo>
                  <a:pt x="0" y="292392"/>
                </a:lnTo>
                <a:lnTo>
                  <a:pt x="4038600" y="292392"/>
                </a:lnTo>
                <a:lnTo>
                  <a:pt x="4038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190235" y="1702054"/>
            <a:ext cx="371475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3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029200" y="3212807"/>
            <a:ext cx="4038600" cy="292735"/>
          </a:xfrm>
          <a:custGeom>
            <a:avLst/>
            <a:gdLst/>
            <a:ahLst/>
            <a:cxnLst/>
            <a:rect l="l" t="t" r="r" b="b"/>
            <a:pathLst>
              <a:path w="4038600" h="292735">
                <a:moveTo>
                  <a:pt x="4038600" y="0"/>
                </a:moveTo>
                <a:lnTo>
                  <a:pt x="0" y="0"/>
                </a:lnTo>
                <a:lnTo>
                  <a:pt x="0" y="292392"/>
                </a:lnTo>
                <a:lnTo>
                  <a:pt x="4038600" y="292392"/>
                </a:lnTo>
                <a:lnTo>
                  <a:pt x="40386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46623" y="3238880"/>
            <a:ext cx="360426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3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string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57800" y="4660607"/>
            <a:ext cx="3810000" cy="2927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873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30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3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complex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20" dirty="0">
                <a:solidFill>
                  <a:srgbClr val="C00000"/>
                </a:solidFill>
                <a:latin typeface="Comic Sans MS"/>
                <a:cs typeface="Comic Sans MS"/>
              </a:rPr>
              <a:t>nos.</a:t>
            </a:r>
            <a:endParaRPr sz="1300">
              <a:latin typeface="Comic Sans MS"/>
              <a:cs typeface="Comic Sans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841491" y="6172200"/>
            <a:ext cx="3150235" cy="523240"/>
          </a:xfrm>
          <a:custGeom>
            <a:avLst/>
            <a:gdLst/>
            <a:ahLst/>
            <a:cxnLst/>
            <a:rect l="l" t="t" r="r" b="b"/>
            <a:pathLst>
              <a:path w="3150234" h="523240">
                <a:moveTo>
                  <a:pt x="3150108" y="0"/>
                </a:moveTo>
                <a:lnTo>
                  <a:pt x="0" y="0"/>
                </a:lnTo>
                <a:lnTo>
                  <a:pt x="0" y="523214"/>
                </a:lnTo>
                <a:lnTo>
                  <a:pt x="3150108" y="523214"/>
                </a:lnTo>
                <a:lnTo>
                  <a:pt x="315010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137528" y="6197600"/>
            <a:ext cx="25584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9395" marR="5080" indent="-227329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4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concatenated</a:t>
            </a:r>
            <a:r>
              <a:rPr sz="1400" b="1" spc="-1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or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joined</a:t>
            </a:r>
            <a:r>
              <a:rPr sz="14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4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C00000"/>
                </a:solidFill>
                <a:latin typeface="Comic Sans MS"/>
                <a:cs typeface="Comic Sans MS"/>
              </a:rPr>
              <a:t>another</a:t>
            </a:r>
            <a:r>
              <a:rPr sz="14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913" y="5853113"/>
            <a:ext cx="2619375" cy="952500"/>
            <a:chOff x="61913" y="5853113"/>
            <a:chExt cx="2619375" cy="952500"/>
          </a:xfrm>
        </p:grpSpPr>
        <p:sp>
          <p:nvSpPr>
            <p:cNvPr id="17" name="object 17"/>
            <p:cNvSpPr/>
            <p:nvPr/>
          </p:nvSpPr>
          <p:spPr>
            <a:xfrm>
              <a:off x="76201" y="5867401"/>
              <a:ext cx="2590800" cy="923925"/>
            </a:xfrm>
            <a:custGeom>
              <a:avLst/>
              <a:gdLst/>
              <a:ahLst/>
              <a:cxnLst/>
              <a:rect l="l" t="t" r="r" b="b"/>
              <a:pathLst>
                <a:path w="2590800" h="923925">
                  <a:moveTo>
                    <a:pt x="2590800" y="0"/>
                  </a:moveTo>
                  <a:lnTo>
                    <a:pt x="0" y="0"/>
                  </a:lnTo>
                  <a:lnTo>
                    <a:pt x="0" y="923328"/>
                  </a:lnTo>
                  <a:lnTo>
                    <a:pt x="2590800" y="923328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AB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201" y="5867401"/>
              <a:ext cx="2590800" cy="923925"/>
            </a:xfrm>
            <a:custGeom>
              <a:avLst/>
              <a:gdLst/>
              <a:ahLst/>
              <a:cxnLst/>
              <a:rect l="l" t="t" r="r" b="b"/>
              <a:pathLst>
                <a:path w="2590800" h="923925">
                  <a:moveTo>
                    <a:pt x="0" y="923328"/>
                  </a:moveTo>
                  <a:lnTo>
                    <a:pt x="2590800" y="923328"/>
                  </a:lnTo>
                  <a:lnTo>
                    <a:pt x="2590800" y="0"/>
                  </a:lnTo>
                  <a:lnTo>
                    <a:pt x="0" y="0"/>
                  </a:lnTo>
                  <a:lnTo>
                    <a:pt x="0" y="923328"/>
                  </a:lnTo>
                  <a:close/>
                </a:path>
              </a:pathLst>
            </a:custGeom>
            <a:ln w="28575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99745" y="5889447"/>
            <a:ext cx="23437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Concatenation</a:t>
            </a:r>
            <a:r>
              <a:rPr sz="1800" b="1" spc="-9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4F6128"/>
                </a:solidFill>
                <a:latin typeface="Comic Sans MS"/>
                <a:cs typeface="Comic Sans MS"/>
              </a:rPr>
              <a:t>refers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18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Joining</a:t>
            </a:r>
            <a:r>
              <a:rPr sz="1800" b="1" spc="-6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1800" b="1" spc="-2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4F6128"/>
                </a:solidFill>
                <a:latin typeface="Comic Sans MS"/>
                <a:cs typeface="Comic Sans MS"/>
              </a:rPr>
              <a:t>two </a:t>
            </a:r>
            <a:r>
              <a:rPr sz="1800" b="1" spc="-10" dirty="0">
                <a:solidFill>
                  <a:srgbClr val="4F6128"/>
                </a:solidFill>
                <a:latin typeface="Comic Sans MS"/>
                <a:cs typeface="Comic Sans MS"/>
              </a:rPr>
              <a:t>objects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934618" y="-3555"/>
            <a:ext cx="727519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/>
              <a:t>OPERATIONS</a:t>
            </a:r>
            <a:r>
              <a:rPr sz="3200" spc="-65" dirty="0"/>
              <a:t> </a:t>
            </a:r>
            <a:r>
              <a:rPr sz="3200" dirty="0"/>
              <a:t>on</a:t>
            </a:r>
            <a:r>
              <a:rPr sz="3200" spc="210" dirty="0"/>
              <a:t> </a:t>
            </a:r>
            <a:r>
              <a:rPr sz="4400" dirty="0"/>
              <a:t>LIST</a:t>
            </a:r>
            <a:r>
              <a:rPr sz="4400" spc="-50" dirty="0"/>
              <a:t> </a:t>
            </a:r>
            <a:r>
              <a:rPr sz="4400" spc="-10" dirty="0"/>
              <a:t>Concatenation</a:t>
            </a:r>
            <a:endParaRPr sz="4400"/>
          </a:p>
        </p:txBody>
      </p:sp>
      <p:grpSp>
        <p:nvGrpSpPr>
          <p:cNvPr id="22" name="object 22"/>
          <p:cNvGrpSpPr/>
          <p:nvPr/>
        </p:nvGrpSpPr>
        <p:grpSpPr>
          <a:xfrm>
            <a:off x="4635500" y="1130300"/>
            <a:ext cx="1320800" cy="5664200"/>
            <a:chOff x="4635500" y="1130300"/>
            <a:chExt cx="1320800" cy="5664200"/>
          </a:xfrm>
        </p:grpSpPr>
        <p:sp>
          <p:nvSpPr>
            <p:cNvPr id="23" name="object 23"/>
            <p:cNvSpPr/>
            <p:nvPr/>
          </p:nvSpPr>
          <p:spPr>
            <a:xfrm>
              <a:off x="5181600" y="1143000"/>
              <a:ext cx="762000" cy="533400"/>
            </a:xfrm>
            <a:custGeom>
              <a:avLst/>
              <a:gdLst/>
              <a:ahLst/>
              <a:cxnLst/>
              <a:rect l="l" t="t" r="r" b="b"/>
              <a:pathLst>
                <a:path w="762000" h="533400">
                  <a:moveTo>
                    <a:pt x="495300" y="0"/>
                  </a:moveTo>
                  <a:lnTo>
                    <a:pt x="495300" y="133350"/>
                  </a:lnTo>
                  <a:lnTo>
                    <a:pt x="0" y="133350"/>
                  </a:lnTo>
                  <a:lnTo>
                    <a:pt x="0" y="400050"/>
                  </a:lnTo>
                  <a:lnTo>
                    <a:pt x="495300" y="400050"/>
                  </a:lnTo>
                  <a:lnTo>
                    <a:pt x="495300" y="533400"/>
                  </a:lnTo>
                  <a:lnTo>
                    <a:pt x="762000" y="26670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81600" y="1143000"/>
              <a:ext cx="762000" cy="533400"/>
            </a:xfrm>
            <a:custGeom>
              <a:avLst/>
              <a:gdLst/>
              <a:ahLst/>
              <a:cxnLst/>
              <a:rect l="l" t="t" r="r" b="b"/>
              <a:pathLst>
                <a:path w="762000" h="533400">
                  <a:moveTo>
                    <a:pt x="0" y="133350"/>
                  </a:moveTo>
                  <a:lnTo>
                    <a:pt x="495300" y="133350"/>
                  </a:lnTo>
                  <a:lnTo>
                    <a:pt x="495300" y="0"/>
                  </a:lnTo>
                  <a:lnTo>
                    <a:pt x="762000" y="266700"/>
                  </a:lnTo>
                  <a:lnTo>
                    <a:pt x="495300" y="533400"/>
                  </a:lnTo>
                  <a:lnTo>
                    <a:pt x="495300" y="400050"/>
                  </a:lnTo>
                  <a:lnTo>
                    <a:pt x="0" y="400050"/>
                  </a:lnTo>
                  <a:lnTo>
                    <a:pt x="0" y="1333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48200" y="1752600"/>
              <a:ext cx="457200" cy="228600"/>
            </a:xfrm>
            <a:custGeom>
              <a:avLst/>
              <a:gdLst/>
              <a:ahLst/>
              <a:cxnLst/>
              <a:rect l="l" t="t" r="r" b="b"/>
              <a:pathLst>
                <a:path w="457200" h="228600">
                  <a:moveTo>
                    <a:pt x="342900" y="0"/>
                  </a:moveTo>
                  <a:lnTo>
                    <a:pt x="3429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342900" y="171450"/>
                  </a:lnTo>
                  <a:lnTo>
                    <a:pt x="342900" y="228600"/>
                  </a:lnTo>
                  <a:lnTo>
                    <a:pt x="457200" y="114300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648200" y="1752600"/>
              <a:ext cx="457200" cy="228600"/>
            </a:xfrm>
            <a:custGeom>
              <a:avLst/>
              <a:gdLst/>
              <a:ahLst/>
              <a:cxnLst/>
              <a:rect l="l" t="t" r="r" b="b"/>
              <a:pathLst>
                <a:path w="457200" h="228600">
                  <a:moveTo>
                    <a:pt x="0" y="57150"/>
                  </a:moveTo>
                  <a:lnTo>
                    <a:pt x="342900" y="57150"/>
                  </a:lnTo>
                  <a:lnTo>
                    <a:pt x="342900" y="0"/>
                  </a:lnTo>
                  <a:lnTo>
                    <a:pt x="457200" y="114300"/>
                  </a:lnTo>
                  <a:lnTo>
                    <a:pt x="342900" y="228600"/>
                  </a:lnTo>
                  <a:lnTo>
                    <a:pt x="3429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800600" y="3200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266700" y="0"/>
                  </a:moveTo>
                  <a:lnTo>
                    <a:pt x="266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266700" y="171450"/>
                  </a:lnTo>
                  <a:lnTo>
                    <a:pt x="266700" y="228600"/>
                  </a:lnTo>
                  <a:lnTo>
                    <a:pt x="381000" y="1143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800600" y="3200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0" y="57150"/>
                  </a:moveTo>
                  <a:lnTo>
                    <a:pt x="266700" y="57150"/>
                  </a:lnTo>
                  <a:lnTo>
                    <a:pt x="266700" y="0"/>
                  </a:lnTo>
                  <a:lnTo>
                    <a:pt x="381000" y="114300"/>
                  </a:lnTo>
                  <a:lnTo>
                    <a:pt x="266700" y="228600"/>
                  </a:lnTo>
                  <a:lnTo>
                    <a:pt x="266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876800" y="4724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266700" y="0"/>
                  </a:moveTo>
                  <a:lnTo>
                    <a:pt x="2667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266700" y="171450"/>
                  </a:lnTo>
                  <a:lnTo>
                    <a:pt x="266700" y="228600"/>
                  </a:lnTo>
                  <a:lnTo>
                    <a:pt x="381000" y="1143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76800" y="4724400"/>
              <a:ext cx="381000" cy="228600"/>
            </a:xfrm>
            <a:custGeom>
              <a:avLst/>
              <a:gdLst/>
              <a:ahLst/>
              <a:cxnLst/>
              <a:rect l="l" t="t" r="r" b="b"/>
              <a:pathLst>
                <a:path w="381000" h="228600">
                  <a:moveTo>
                    <a:pt x="0" y="57150"/>
                  </a:moveTo>
                  <a:lnTo>
                    <a:pt x="266700" y="57150"/>
                  </a:lnTo>
                  <a:lnTo>
                    <a:pt x="266700" y="0"/>
                  </a:lnTo>
                  <a:lnTo>
                    <a:pt x="381000" y="114300"/>
                  </a:lnTo>
                  <a:lnTo>
                    <a:pt x="266700" y="228600"/>
                  </a:lnTo>
                  <a:lnTo>
                    <a:pt x="2667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10200" y="6172200"/>
              <a:ext cx="533400" cy="609600"/>
            </a:xfrm>
            <a:custGeom>
              <a:avLst/>
              <a:gdLst/>
              <a:ahLst/>
              <a:cxnLst/>
              <a:rect l="l" t="t" r="r" b="b"/>
              <a:pathLst>
                <a:path w="533400" h="609600">
                  <a:moveTo>
                    <a:pt x="266700" y="0"/>
                  </a:moveTo>
                  <a:lnTo>
                    <a:pt x="266700" y="152400"/>
                  </a:lnTo>
                  <a:lnTo>
                    <a:pt x="0" y="152400"/>
                  </a:lnTo>
                  <a:lnTo>
                    <a:pt x="0" y="457200"/>
                  </a:lnTo>
                  <a:lnTo>
                    <a:pt x="266700" y="457200"/>
                  </a:lnTo>
                  <a:lnTo>
                    <a:pt x="266700" y="609598"/>
                  </a:lnTo>
                  <a:lnTo>
                    <a:pt x="533400" y="30480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10200" y="6172200"/>
              <a:ext cx="533400" cy="609600"/>
            </a:xfrm>
            <a:custGeom>
              <a:avLst/>
              <a:gdLst/>
              <a:ahLst/>
              <a:cxnLst/>
              <a:rect l="l" t="t" r="r" b="b"/>
              <a:pathLst>
                <a:path w="533400" h="609600">
                  <a:moveTo>
                    <a:pt x="0" y="152400"/>
                  </a:moveTo>
                  <a:lnTo>
                    <a:pt x="266700" y="152400"/>
                  </a:lnTo>
                  <a:lnTo>
                    <a:pt x="266700" y="0"/>
                  </a:lnTo>
                  <a:lnTo>
                    <a:pt x="533400" y="304800"/>
                  </a:lnTo>
                  <a:lnTo>
                    <a:pt x="266700" y="609598"/>
                  </a:lnTo>
                  <a:lnTo>
                    <a:pt x="266700" y="457200"/>
                  </a:lnTo>
                  <a:lnTo>
                    <a:pt x="0" y="457200"/>
                  </a:lnTo>
                  <a:lnTo>
                    <a:pt x="0" y="1524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8623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1447812"/>
            <a:ext cx="2514600" cy="4624705"/>
          </a:xfrm>
          <a:custGeom>
            <a:avLst/>
            <a:gdLst/>
            <a:ahLst/>
            <a:cxnLst/>
            <a:rect l="l" t="t" r="r" b="b"/>
            <a:pathLst>
              <a:path w="2514600" h="4624705">
                <a:moveTo>
                  <a:pt x="2514600" y="0"/>
                </a:moveTo>
                <a:lnTo>
                  <a:pt x="0" y="0"/>
                </a:lnTo>
                <a:lnTo>
                  <a:pt x="0" y="4624324"/>
                </a:lnTo>
                <a:lnTo>
                  <a:pt x="2514600" y="4624324"/>
                </a:lnTo>
                <a:lnTo>
                  <a:pt x="2514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547727"/>
            <a:ext cx="2332990" cy="443674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b="1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471170">
              <a:lnSpc>
                <a:spcPct val="100000"/>
              </a:lnSpc>
              <a:spcBef>
                <a:spcPts val="1690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</a:t>
            </a:r>
            <a:endParaRPr sz="1600">
              <a:latin typeface="Calibri"/>
              <a:cs typeface="Calibri"/>
            </a:endParaRPr>
          </a:p>
          <a:p>
            <a:pPr marL="551815">
              <a:lnSpc>
                <a:spcPct val="100000"/>
              </a:lnSpc>
              <a:spcBef>
                <a:spcPts val="50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Repetition/</a:t>
            </a:r>
            <a:endParaRPr sz="2400">
              <a:latin typeface="Calibri"/>
              <a:cs typeface="Calibri"/>
            </a:endParaRPr>
          </a:p>
          <a:p>
            <a:pPr marL="551815">
              <a:lnSpc>
                <a:spcPct val="100000"/>
              </a:lnSpc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Replication</a:t>
            </a:r>
            <a:endParaRPr sz="2400">
              <a:latin typeface="Calibri"/>
              <a:cs typeface="Calibri"/>
            </a:endParaRPr>
          </a:p>
          <a:p>
            <a:pPr marL="516890" marR="196850" indent="34925">
              <a:lnSpc>
                <a:spcPct val="100000"/>
              </a:lnSpc>
              <a:spcBef>
                <a:spcPts val="60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Membership 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5651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>
              <a:lnSpc>
                <a:spcPct val="100000"/>
              </a:lnSpc>
              <a:spcBef>
                <a:spcPts val="100"/>
              </a:spcBef>
            </a:pPr>
            <a:r>
              <a:rPr sz="4000" u="sng" spc="-20" dirty="0">
                <a:uFill>
                  <a:solidFill>
                    <a:srgbClr val="FFC000"/>
                  </a:solidFill>
                </a:uFill>
              </a:rPr>
              <a:t>OPERATIONS</a:t>
            </a:r>
            <a:r>
              <a:rPr sz="4000" u="sng" spc="-9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sz="4000" u="sng" spc="22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5400" u="sng" spc="-12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10" dirty="0">
                <a:uFill>
                  <a:solidFill>
                    <a:srgbClr val="FFC000"/>
                  </a:solidFill>
                </a:uFill>
              </a:rPr>
              <a:t>Replication</a:t>
            </a:r>
            <a:endParaRPr sz="5400"/>
          </a:p>
        </p:txBody>
      </p:sp>
      <p:grpSp>
        <p:nvGrpSpPr>
          <p:cNvPr id="7" name="object 7"/>
          <p:cNvGrpSpPr/>
          <p:nvPr/>
        </p:nvGrpSpPr>
        <p:grpSpPr>
          <a:xfrm>
            <a:off x="2476500" y="3519551"/>
            <a:ext cx="6629400" cy="2310130"/>
            <a:chOff x="2476500" y="3519551"/>
            <a:chExt cx="6629400" cy="23101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8144" y="3572641"/>
              <a:ext cx="6482566" cy="217358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495550" y="3538601"/>
              <a:ext cx="6591300" cy="2272030"/>
            </a:xfrm>
            <a:custGeom>
              <a:avLst/>
              <a:gdLst/>
              <a:ahLst/>
              <a:cxnLst/>
              <a:rect l="l" t="t" r="r" b="b"/>
              <a:pathLst>
                <a:path w="6591300" h="2272029">
                  <a:moveTo>
                    <a:pt x="0" y="2271649"/>
                  </a:moveTo>
                  <a:lnTo>
                    <a:pt x="6591300" y="2271649"/>
                  </a:lnTo>
                  <a:lnTo>
                    <a:pt x="6591300" y="0"/>
                  </a:lnTo>
                  <a:lnTo>
                    <a:pt x="0" y="0"/>
                  </a:lnTo>
                  <a:lnTo>
                    <a:pt x="0" y="2271649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019800" y="3581387"/>
            <a:ext cx="2971800" cy="27749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1200" dirty="0">
                <a:solidFill>
                  <a:srgbClr val="FF0000"/>
                </a:solidFill>
                <a:latin typeface="Comic Sans MS"/>
                <a:cs typeface="Comic Sans MS"/>
              </a:rPr>
              <a:t>Replicating</a:t>
            </a:r>
            <a:r>
              <a:rPr sz="1200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200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srgbClr val="FF0000"/>
                </a:solidFill>
                <a:latin typeface="Comic Sans MS"/>
                <a:cs typeface="Comic Sans MS"/>
              </a:rPr>
              <a:t>unnamed</a:t>
            </a:r>
            <a:r>
              <a:rPr sz="1200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srgbClr val="FF0000"/>
                </a:solidFill>
                <a:latin typeface="Comic Sans MS"/>
                <a:cs typeface="Comic Sans MS"/>
              </a:rPr>
              <a:t>List</a:t>
            </a:r>
            <a:r>
              <a:rPr sz="1200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dirty="0">
                <a:solidFill>
                  <a:srgbClr val="FF0000"/>
                </a:solidFill>
                <a:latin typeface="Comic Sans MS"/>
                <a:cs typeface="Comic Sans MS"/>
              </a:rPr>
              <a:t>two</a:t>
            </a:r>
            <a:r>
              <a:rPr sz="1200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200" spc="-10" dirty="0">
                <a:solidFill>
                  <a:srgbClr val="FF0000"/>
                </a:solidFill>
                <a:latin typeface="Comic Sans MS"/>
                <a:cs typeface="Comic Sans MS"/>
              </a:rPr>
              <a:t>times</a:t>
            </a:r>
            <a:endParaRPr sz="12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00600" y="4949977"/>
            <a:ext cx="4137660" cy="33909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683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90"/>
              </a:spcBef>
            </a:pPr>
            <a:r>
              <a:rPr sz="1600" dirty="0">
                <a:solidFill>
                  <a:srgbClr val="FF0000"/>
                </a:solidFill>
                <a:latin typeface="Comic Sans MS"/>
                <a:cs typeface="Comic Sans MS"/>
              </a:rPr>
              <a:t>Replicating</a:t>
            </a:r>
            <a:r>
              <a:rPr sz="1600" spc="-7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600" spc="-5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dirty="0">
                <a:solidFill>
                  <a:srgbClr val="FF0000"/>
                </a:solidFill>
                <a:latin typeface="Comic Sans MS"/>
                <a:cs typeface="Comic Sans MS"/>
              </a:rPr>
              <a:t>named</a:t>
            </a:r>
            <a:r>
              <a:rPr sz="1600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dirty="0">
                <a:solidFill>
                  <a:srgbClr val="FF0000"/>
                </a:solidFill>
                <a:latin typeface="Comic Sans MS"/>
                <a:cs typeface="Comic Sans MS"/>
              </a:rPr>
              <a:t>List</a:t>
            </a:r>
            <a:r>
              <a:rPr sz="1600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omic Sans MS"/>
                <a:cs typeface="Comic Sans MS"/>
              </a:rPr>
              <a:t>RL</a:t>
            </a:r>
            <a:r>
              <a:rPr sz="1600" b="1" spc="-21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dirty="0">
                <a:solidFill>
                  <a:srgbClr val="FF0000"/>
                </a:solidFill>
                <a:latin typeface="Comic Sans MS"/>
                <a:cs typeface="Comic Sans MS"/>
              </a:rPr>
              <a:t>four</a:t>
            </a:r>
            <a:r>
              <a:rPr sz="1600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Comic Sans MS"/>
                <a:cs typeface="Comic Sans MS"/>
              </a:rPr>
              <a:t>times</a:t>
            </a:r>
            <a:endParaRPr sz="1600">
              <a:latin typeface="Comic Sans MS"/>
              <a:cs typeface="Comic Sans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721100" y="3568700"/>
            <a:ext cx="2311400" cy="1701800"/>
            <a:chOff x="3721100" y="3568700"/>
            <a:chExt cx="2311400" cy="1701800"/>
          </a:xfrm>
        </p:grpSpPr>
        <p:sp>
          <p:nvSpPr>
            <p:cNvPr id="13" name="object 13"/>
            <p:cNvSpPr/>
            <p:nvPr/>
          </p:nvSpPr>
          <p:spPr>
            <a:xfrm>
              <a:off x="3733800" y="5029200"/>
              <a:ext cx="914400" cy="228600"/>
            </a:xfrm>
            <a:custGeom>
              <a:avLst/>
              <a:gdLst/>
              <a:ahLst/>
              <a:cxnLst/>
              <a:rect l="l" t="t" r="r" b="b"/>
              <a:pathLst>
                <a:path w="914400" h="228600">
                  <a:moveTo>
                    <a:pt x="800100" y="0"/>
                  </a:moveTo>
                  <a:lnTo>
                    <a:pt x="800100" y="57150"/>
                  </a:lnTo>
                  <a:lnTo>
                    <a:pt x="0" y="57150"/>
                  </a:lnTo>
                  <a:lnTo>
                    <a:pt x="0" y="171450"/>
                  </a:lnTo>
                  <a:lnTo>
                    <a:pt x="800100" y="171450"/>
                  </a:lnTo>
                  <a:lnTo>
                    <a:pt x="800100" y="228600"/>
                  </a:lnTo>
                  <a:lnTo>
                    <a:pt x="914400" y="114300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733800" y="5029200"/>
              <a:ext cx="914400" cy="228600"/>
            </a:xfrm>
            <a:custGeom>
              <a:avLst/>
              <a:gdLst/>
              <a:ahLst/>
              <a:cxnLst/>
              <a:rect l="l" t="t" r="r" b="b"/>
              <a:pathLst>
                <a:path w="914400" h="228600">
                  <a:moveTo>
                    <a:pt x="0" y="57150"/>
                  </a:moveTo>
                  <a:lnTo>
                    <a:pt x="800100" y="57150"/>
                  </a:lnTo>
                  <a:lnTo>
                    <a:pt x="800100" y="0"/>
                  </a:lnTo>
                  <a:lnTo>
                    <a:pt x="914400" y="114300"/>
                  </a:lnTo>
                  <a:lnTo>
                    <a:pt x="800100" y="228600"/>
                  </a:lnTo>
                  <a:lnTo>
                    <a:pt x="800100" y="171450"/>
                  </a:lnTo>
                  <a:lnTo>
                    <a:pt x="0" y="171450"/>
                  </a:lnTo>
                  <a:lnTo>
                    <a:pt x="0" y="5715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62600" y="3581400"/>
              <a:ext cx="457200" cy="304800"/>
            </a:xfrm>
            <a:custGeom>
              <a:avLst/>
              <a:gdLst/>
              <a:ahLst/>
              <a:cxnLst/>
              <a:rect l="l" t="t" r="r" b="b"/>
              <a:pathLst>
                <a:path w="457200" h="304800">
                  <a:moveTo>
                    <a:pt x="304800" y="0"/>
                  </a:moveTo>
                  <a:lnTo>
                    <a:pt x="304800" y="76200"/>
                  </a:lnTo>
                  <a:lnTo>
                    <a:pt x="0" y="76200"/>
                  </a:lnTo>
                  <a:lnTo>
                    <a:pt x="0" y="228600"/>
                  </a:lnTo>
                  <a:lnTo>
                    <a:pt x="304800" y="228600"/>
                  </a:lnTo>
                  <a:lnTo>
                    <a:pt x="304800" y="304800"/>
                  </a:lnTo>
                  <a:lnTo>
                    <a:pt x="457200" y="152400"/>
                  </a:lnTo>
                  <a:lnTo>
                    <a:pt x="3048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62600" y="3581400"/>
              <a:ext cx="457200" cy="304800"/>
            </a:xfrm>
            <a:custGeom>
              <a:avLst/>
              <a:gdLst/>
              <a:ahLst/>
              <a:cxnLst/>
              <a:rect l="l" t="t" r="r" b="b"/>
              <a:pathLst>
                <a:path w="457200" h="304800">
                  <a:moveTo>
                    <a:pt x="0" y="76200"/>
                  </a:moveTo>
                  <a:lnTo>
                    <a:pt x="304800" y="76200"/>
                  </a:lnTo>
                  <a:lnTo>
                    <a:pt x="304800" y="0"/>
                  </a:lnTo>
                  <a:lnTo>
                    <a:pt x="457200" y="152400"/>
                  </a:lnTo>
                  <a:lnTo>
                    <a:pt x="304800" y="304800"/>
                  </a:lnTo>
                  <a:lnTo>
                    <a:pt x="304800" y="228600"/>
                  </a:lnTo>
                  <a:lnTo>
                    <a:pt x="0" y="228600"/>
                  </a:lnTo>
                  <a:lnTo>
                    <a:pt x="0" y="762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667000" y="1066800"/>
            <a:ext cx="6400800" cy="2247265"/>
          </a:xfrm>
          <a:prstGeom prst="rect">
            <a:avLst/>
          </a:prstGeom>
          <a:solidFill>
            <a:srgbClr val="ABFFAB"/>
          </a:solidFill>
          <a:ln w="38100">
            <a:solidFill>
              <a:srgbClr val="00AF5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9695" marR="90170" indent="-3175" algn="ctr">
              <a:lnSpc>
                <a:spcPct val="100000"/>
              </a:lnSpc>
              <a:spcBef>
                <a:spcPts val="254"/>
              </a:spcBef>
            </a:pP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Replication</a:t>
            </a:r>
            <a:r>
              <a:rPr sz="2000" b="1" spc="-7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refers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2000" b="1" spc="-4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Repetition</a:t>
            </a:r>
            <a:r>
              <a:rPr sz="2000" b="1" spc="-5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objects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as</a:t>
            </a:r>
            <a:r>
              <a:rPr sz="2000" b="1" spc="-2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it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is.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Here,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in</a:t>
            </a:r>
            <a:r>
              <a:rPr sz="2000" b="1" spc="-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LIST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we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can</a:t>
            </a:r>
            <a:r>
              <a:rPr sz="2000" b="1" spc="-1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see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NON-VECTORISED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operation</a:t>
            </a:r>
            <a:r>
              <a:rPr sz="2000" b="1" spc="-6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with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</a:t>
            </a:r>
            <a:r>
              <a:rPr sz="2000" b="1" spc="-3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list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where</a:t>
            </a:r>
            <a:r>
              <a:rPr sz="2000" b="1" spc="-4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the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entire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list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as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a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whole</a:t>
            </a:r>
            <a:r>
              <a:rPr sz="2000" b="1" spc="-6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is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replicated.</a:t>
            </a:r>
            <a:endParaRPr sz="2000">
              <a:latin typeface="Comic Sans MS"/>
              <a:cs typeface="Comic Sans MS"/>
            </a:endParaRPr>
          </a:p>
          <a:p>
            <a:pPr marL="237490" marR="229870" indent="1270" algn="ctr">
              <a:lnSpc>
                <a:spcPct val="100000"/>
              </a:lnSpc>
              <a:spcBef>
                <a:spcPts val="2405"/>
              </a:spcBef>
            </a:pP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NOTE:</a:t>
            </a:r>
            <a:r>
              <a:rPr sz="2000" b="1" spc="-6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Vectorised</a:t>
            </a:r>
            <a:r>
              <a:rPr sz="2000" b="1" u="sng" spc="-60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 </a:t>
            </a:r>
            <a:r>
              <a:rPr sz="2000" b="1" u="sng" dirty="0">
                <a:solidFill>
                  <a:srgbClr val="4F6128"/>
                </a:solidFill>
                <a:uFill>
                  <a:solidFill>
                    <a:srgbClr val="4F6128"/>
                  </a:solidFill>
                </a:uFill>
                <a:latin typeface="Comic Sans MS"/>
                <a:cs typeface="Comic Sans MS"/>
              </a:rPr>
              <a:t>operation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,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refers</a:t>
            </a:r>
            <a:r>
              <a:rPr sz="2000" b="1" spc="-4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to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the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replication</a:t>
            </a:r>
            <a:r>
              <a:rPr sz="2000" b="1" spc="-7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individual</a:t>
            </a:r>
            <a:r>
              <a:rPr sz="2000" b="1" spc="-25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elements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of</a:t>
            </a:r>
            <a:r>
              <a:rPr sz="2000" b="1" spc="-3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dirty="0">
                <a:solidFill>
                  <a:srgbClr val="4F6128"/>
                </a:solidFill>
                <a:latin typeface="Comic Sans MS"/>
                <a:cs typeface="Comic Sans MS"/>
              </a:rPr>
              <a:t>the</a:t>
            </a:r>
            <a:r>
              <a:rPr sz="2000" b="1" spc="-50" dirty="0">
                <a:solidFill>
                  <a:srgbClr val="4F6128"/>
                </a:solidFill>
                <a:latin typeface="Comic Sans MS"/>
                <a:cs typeface="Comic Sans MS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omic Sans MS"/>
                <a:cs typeface="Comic Sans MS"/>
              </a:rPr>
              <a:t>object.</a:t>
            </a:r>
            <a:endParaRPr sz="20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9755" y="1720595"/>
            <a:ext cx="1338071" cy="38404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34811" y="1720595"/>
            <a:ext cx="1586484" cy="38404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584450" y="1746250"/>
          <a:ext cx="6565900" cy="22777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94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OPERATOR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74707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DESCRIPTION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747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39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6215" marR="188595" algn="ctr">
                        <a:lnSpc>
                          <a:spcPct val="100499"/>
                        </a:lnSpc>
                        <a:spcBef>
                          <a:spcPts val="229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finds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variable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LHS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RHS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in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operator,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False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in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194310" marR="186690" indent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Results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True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value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if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does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6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find</a:t>
                      </a:r>
                      <a:r>
                        <a:rPr sz="16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variable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the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LHS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operator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in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mentioned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RHS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operator,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else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False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819400" y="968514"/>
            <a:ext cx="6324600" cy="708025"/>
          </a:xfrm>
          <a:prstGeom prst="rect">
            <a:avLst/>
          </a:prstGeom>
          <a:solidFill>
            <a:srgbClr val="ABFFAB"/>
          </a:solidFill>
          <a:ln w="38100">
            <a:solidFill>
              <a:srgbClr val="00AF5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Membership</a:t>
            </a:r>
            <a:r>
              <a:rPr sz="2000" spc="-7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operator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tests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for</a:t>
            </a:r>
            <a:r>
              <a:rPr sz="2000" spc="-7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Membership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in</a:t>
            </a:r>
            <a:r>
              <a:rPr sz="2000" spc="-6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a</a:t>
            </a:r>
            <a:r>
              <a:rPr sz="2000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sequence.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Returns</a:t>
            </a:r>
            <a:r>
              <a:rPr sz="2000" spc="-5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Boolean</a:t>
            </a:r>
            <a:r>
              <a:rPr sz="20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True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4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False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0" y="1624050"/>
            <a:ext cx="2514600" cy="505523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b="1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630555" marR="107950" indent="-81280">
              <a:lnSpc>
                <a:spcPct val="102299"/>
              </a:lnSpc>
              <a:spcBef>
                <a:spcPts val="1645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Repetition/ Replication</a:t>
            </a:r>
            <a:endParaRPr sz="1800">
              <a:latin typeface="Calibri"/>
              <a:cs typeface="Calibri"/>
            </a:endParaRPr>
          </a:p>
          <a:p>
            <a:pPr marL="1159510" marR="172720" indent="-441325">
              <a:lnSpc>
                <a:spcPts val="2880"/>
              </a:lnSpc>
              <a:spcBef>
                <a:spcPts val="60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Membership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595630">
              <a:lnSpc>
                <a:spcPts val="1885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Comparison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95020">
              <a:lnSpc>
                <a:spcPct val="100000"/>
              </a:lnSpc>
              <a:spcBef>
                <a:spcPts val="100"/>
              </a:spcBef>
            </a:pPr>
            <a:r>
              <a:rPr u="sng" spc="-25" dirty="0">
                <a:uFill>
                  <a:solidFill>
                    <a:srgbClr val="FFC000"/>
                  </a:solidFill>
                </a:uFill>
              </a:rPr>
              <a:t>OPERATIONS</a:t>
            </a:r>
            <a:r>
              <a:rPr u="sng" spc="-8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u="sng" spc="19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5400" u="sng" spc="-11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spc="-10" dirty="0">
                <a:uFill>
                  <a:solidFill>
                    <a:srgbClr val="FFC000"/>
                  </a:solidFill>
                </a:uFill>
              </a:rPr>
              <a:t>Membership</a:t>
            </a:r>
            <a:endParaRPr sz="4000"/>
          </a:p>
        </p:txBody>
      </p:sp>
      <p:grpSp>
        <p:nvGrpSpPr>
          <p:cNvPr id="10" name="object 10"/>
          <p:cNvGrpSpPr/>
          <p:nvPr/>
        </p:nvGrpSpPr>
        <p:grpSpPr>
          <a:xfrm>
            <a:off x="2609850" y="4133848"/>
            <a:ext cx="6457950" cy="2705100"/>
            <a:chOff x="2609850" y="4133848"/>
            <a:chExt cx="6457950" cy="270510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0" y="4232785"/>
              <a:ext cx="6343650" cy="254901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38425" y="4162423"/>
              <a:ext cx="6400800" cy="2647950"/>
            </a:xfrm>
            <a:custGeom>
              <a:avLst/>
              <a:gdLst/>
              <a:ahLst/>
              <a:cxnLst/>
              <a:rect l="l" t="t" r="r" b="b"/>
              <a:pathLst>
                <a:path w="6400800" h="2647950">
                  <a:moveTo>
                    <a:pt x="0" y="2647949"/>
                  </a:moveTo>
                  <a:lnTo>
                    <a:pt x="6400800" y="2647949"/>
                  </a:lnTo>
                  <a:lnTo>
                    <a:pt x="6400800" y="0"/>
                  </a:lnTo>
                  <a:lnTo>
                    <a:pt x="0" y="0"/>
                  </a:lnTo>
                  <a:lnTo>
                    <a:pt x="0" y="264794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493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" y="1264792"/>
            <a:ext cx="2578735" cy="22860"/>
          </a:xfrm>
          <a:custGeom>
            <a:avLst/>
            <a:gdLst/>
            <a:ahLst/>
            <a:cxnLst/>
            <a:rect l="l" t="t" r="r" b="b"/>
            <a:pathLst>
              <a:path w="2578735" h="22859">
                <a:moveTo>
                  <a:pt x="2578608" y="0"/>
                </a:moveTo>
                <a:lnTo>
                  <a:pt x="0" y="0"/>
                </a:lnTo>
                <a:lnTo>
                  <a:pt x="0" y="22860"/>
                </a:lnTo>
                <a:lnTo>
                  <a:pt x="2578608" y="22860"/>
                </a:lnTo>
                <a:lnTo>
                  <a:pt x="2578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43200" y="819086"/>
            <a:ext cx="6324600" cy="400685"/>
          </a:xfrm>
          <a:prstGeom prst="rect">
            <a:avLst/>
          </a:prstGeom>
          <a:solidFill>
            <a:srgbClr val="ABFFAB"/>
          </a:solidFill>
          <a:ln w="38100">
            <a:solidFill>
              <a:srgbClr val="00AF50"/>
            </a:solidFill>
          </a:ln>
        </p:spPr>
        <p:txBody>
          <a:bodyPr vert="horz" wrap="square" lIns="0" tIns="29209" rIns="0" bIns="0" rtlCol="0">
            <a:spAutoFit/>
          </a:bodyPr>
          <a:lstStyle/>
          <a:p>
            <a:pPr marL="643890">
              <a:lnSpc>
                <a:spcPct val="100000"/>
              </a:lnSpc>
              <a:spcBef>
                <a:spcPts val="229"/>
              </a:spcBef>
            </a:pP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Comparison</a:t>
            </a:r>
            <a:r>
              <a:rPr sz="2000" spc="-6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list</a:t>
            </a:r>
            <a:r>
              <a:rPr sz="2000" spc="-10" dirty="0">
                <a:solidFill>
                  <a:srgbClr val="4F6128"/>
                </a:solidFill>
                <a:latin typeface="Calibri"/>
                <a:cs typeface="Calibri"/>
              </a:rPr>
              <a:t> returns</a:t>
            </a:r>
            <a:r>
              <a:rPr sz="2000" spc="-3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Boolean</a:t>
            </a:r>
            <a:r>
              <a:rPr sz="2000" spc="-35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4F6128"/>
                </a:solidFill>
                <a:latin typeface="Calibri"/>
                <a:cs typeface="Calibri"/>
              </a:rPr>
              <a:t>True</a:t>
            </a:r>
            <a:r>
              <a:rPr sz="2000" b="1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4F6128"/>
                </a:solidFill>
                <a:latin typeface="Calibri"/>
                <a:cs typeface="Calibri"/>
              </a:rPr>
              <a:t>or</a:t>
            </a:r>
            <a:r>
              <a:rPr sz="2000" spc="-40" dirty="0">
                <a:solidFill>
                  <a:srgbClr val="4F61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4F6128"/>
                </a:solidFill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0" y="1295438"/>
            <a:ext cx="2514600" cy="508635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2763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b="1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7E7E7E"/>
                </a:solidFill>
                <a:latin typeface="Calibri"/>
                <a:cs typeface="Calibri"/>
              </a:rPr>
              <a:t>Introduction: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870"/>
              </a:lnSpc>
              <a:spcBef>
                <a:spcPts val="185"/>
              </a:spcBef>
            </a:pPr>
            <a:r>
              <a:rPr sz="24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OPERATIONS</a:t>
            </a:r>
            <a:endParaRPr sz="2400">
              <a:latin typeface="Calibri"/>
              <a:cs typeface="Calibri"/>
            </a:endParaRPr>
          </a:p>
          <a:p>
            <a:pPr marL="1005840">
              <a:lnSpc>
                <a:spcPts val="2870"/>
              </a:lnSpc>
            </a:pP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ON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612140" marR="107950" indent="-62865">
              <a:lnSpc>
                <a:spcPct val="101600"/>
              </a:lnSpc>
              <a:spcBef>
                <a:spcPts val="1660"/>
              </a:spcBef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Concatenation/Joining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Repetition/ Replication Membership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 marR="139065" indent="504190">
              <a:lnSpc>
                <a:spcPts val="3360"/>
              </a:lnSpc>
              <a:spcBef>
                <a:spcPts val="45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Comparison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 Lists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1895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262252" y="-3555"/>
            <a:ext cx="662050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25" dirty="0"/>
              <a:t>OPERATIONS</a:t>
            </a:r>
            <a:r>
              <a:rPr sz="2800" spc="-55" dirty="0"/>
              <a:t> </a:t>
            </a:r>
            <a:r>
              <a:rPr sz="2800" dirty="0"/>
              <a:t>on</a:t>
            </a:r>
            <a:r>
              <a:rPr sz="2800" spc="180" dirty="0"/>
              <a:t> </a:t>
            </a:r>
            <a:r>
              <a:rPr sz="4000" dirty="0"/>
              <a:t>Comparison</a:t>
            </a:r>
            <a:r>
              <a:rPr sz="4000" spc="-75" dirty="0"/>
              <a:t> </a:t>
            </a:r>
            <a:r>
              <a:rPr sz="4000" dirty="0"/>
              <a:t>of</a:t>
            </a:r>
            <a:r>
              <a:rPr sz="4000" spc="-90" dirty="0"/>
              <a:t> </a:t>
            </a:r>
            <a:r>
              <a:rPr sz="4400" spc="-20" dirty="0"/>
              <a:t>LIST</a:t>
            </a:r>
            <a:endParaRPr sz="4400"/>
          </a:p>
        </p:txBody>
      </p:sp>
      <p:grpSp>
        <p:nvGrpSpPr>
          <p:cNvPr id="8" name="object 8"/>
          <p:cNvGrpSpPr/>
          <p:nvPr/>
        </p:nvGrpSpPr>
        <p:grpSpPr>
          <a:xfrm>
            <a:off x="2597150" y="1301750"/>
            <a:ext cx="3206750" cy="3359150"/>
            <a:chOff x="2597150" y="1301750"/>
            <a:chExt cx="3206750" cy="33591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1579" y="1362075"/>
              <a:ext cx="3013229" cy="322897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603500" y="1308100"/>
              <a:ext cx="3194050" cy="3346450"/>
            </a:xfrm>
            <a:custGeom>
              <a:avLst/>
              <a:gdLst/>
              <a:ahLst/>
              <a:cxnLst/>
              <a:rect l="l" t="t" r="r" b="b"/>
              <a:pathLst>
                <a:path w="3194050" h="3346450">
                  <a:moveTo>
                    <a:pt x="0" y="3346450"/>
                  </a:moveTo>
                  <a:lnTo>
                    <a:pt x="3194050" y="3346450"/>
                  </a:lnTo>
                  <a:lnTo>
                    <a:pt x="3194050" y="0"/>
                  </a:lnTo>
                  <a:lnTo>
                    <a:pt x="0" y="0"/>
                  </a:lnTo>
                  <a:lnTo>
                    <a:pt x="0" y="3346450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568575" y="4711700"/>
            <a:ext cx="6511925" cy="2152650"/>
            <a:chOff x="2568575" y="4711700"/>
            <a:chExt cx="6511925" cy="21526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26860" y="4762500"/>
              <a:ext cx="3110247" cy="9144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84450" y="4718050"/>
              <a:ext cx="3213100" cy="1012825"/>
            </a:xfrm>
            <a:custGeom>
              <a:avLst/>
              <a:gdLst/>
              <a:ahLst/>
              <a:cxnLst/>
              <a:rect l="l" t="t" r="r" b="b"/>
              <a:pathLst>
                <a:path w="3213100" h="1012825">
                  <a:moveTo>
                    <a:pt x="0" y="1012825"/>
                  </a:moveTo>
                  <a:lnTo>
                    <a:pt x="3213100" y="1012825"/>
                  </a:lnTo>
                  <a:lnTo>
                    <a:pt x="3213100" y="0"/>
                  </a:lnTo>
                  <a:lnTo>
                    <a:pt x="0" y="0"/>
                  </a:lnTo>
                  <a:lnTo>
                    <a:pt x="0" y="1012825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5595" y="5823284"/>
              <a:ext cx="6404156" cy="10266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74925" y="5784849"/>
              <a:ext cx="6499225" cy="1073150"/>
            </a:xfrm>
            <a:custGeom>
              <a:avLst/>
              <a:gdLst/>
              <a:ahLst/>
              <a:cxnLst/>
              <a:rect l="l" t="t" r="r" b="b"/>
              <a:pathLst>
                <a:path w="6499225" h="1073150">
                  <a:moveTo>
                    <a:pt x="6499225" y="1073149"/>
                  </a:moveTo>
                  <a:lnTo>
                    <a:pt x="6499225" y="0"/>
                  </a:lnTo>
                  <a:lnTo>
                    <a:pt x="0" y="0"/>
                  </a:lnTo>
                  <a:lnTo>
                    <a:pt x="0" y="1073149"/>
                  </a:lnTo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81800" y="5867400"/>
            <a:ext cx="2286000" cy="492759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87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05"/>
              </a:spcBef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CANNOT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35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endParaRPr sz="1300">
              <a:latin typeface="Comic Sans MS"/>
              <a:cs typeface="Comic Sans MS"/>
            </a:endParaRPr>
          </a:p>
          <a:p>
            <a:pPr algn="ctr">
              <a:lnSpc>
                <a:spcPct val="100000"/>
              </a:lnSpc>
            </a:pP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compared</a:t>
            </a:r>
            <a:r>
              <a:rPr sz="13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with</a:t>
            </a:r>
            <a:r>
              <a:rPr sz="13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dirty="0">
                <a:solidFill>
                  <a:srgbClr val="C00000"/>
                </a:solidFill>
                <a:latin typeface="Comic Sans MS"/>
                <a:cs typeface="Comic Sans MS"/>
              </a:rPr>
              <a:t>a</a:t>
            </a:r>
            <a:r>
              <a:rPr sz="13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</a:t>
            </a:r>
            <a:endParaRPr sz="1300">
              <a:latin typeface="Comic Sans MS"/>
              <a:cs typeface="Comic Sans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853112" y="1281112"/>
            <a:ext cx="3228975" cy="1598295"/>
            <a:chOff x="5853112" y="1281112"/>
            <a:chExt cx="3228975" cy="1598295"/>
          </a:xfrm>
        </p:grpSpPr>
        <p:sp>
          <p:nvSpPr>
            <p:cNvPr id="18" name="object 18"/>
            <p:cNvSpPr/>
            <p:nvPr/>
          </p:nvSpPr>
          <p:spPr>
            <a:xfrm>
              <a:off x="5867400" y="1295400"/>
              <a:ext cx="3200400" cy="1569720"/>
            </a:xfrm>
            <a:custGeom>
              <a:avLst/>
              <a:gdLst/>
              <a:ahLst/>
              <a:cxnLst/>
              <a:rect l="l" t="t" r="r" b="b"/>
              <a:pathLst>
                <a:path w="3200400" h="1569720">
                  <a:moveTo>
                    <a:pt x="3200400" y="0"/>
                  </a:moveTo>
                  <a:lnTo>
                    <a:pt x="0" y="0"/>
                  </a:lnTo>
                  <a:lnTo>
                    <a:pt x="0" y="1569720"/>
                  </a:lnTo>
                  <a:lnTo>
                    <a:pt x="3200400" y="1569720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ABFF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67400" y="1295400"/>
              <a:ext cx="3200400" cy="1569720"/>
            </a:xfrm>
            <a:custGeom>
              <a:avLst/>
              <a:gdLst/>
              <a:ahLst/>
              <a:cxnLst/>
              <a:rect l="l" t="t" r="r" b="b"/>
              <a:pathLst>
                <a:path w="3200400" h="1569720">
                  <a:moveTo>
                    <a:pt x="0" y="1569720"/>
                  </a:moveTo>
                  <a:lnTo>
                    <a:pt x="3200400" y="1569720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1569720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016244" y="1316482"/>
            <a:ext cx="290322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130"/>
              </a:lnSpc>
              <a:spcBef>
                <a:spcPts val="100"/>
              </a:spcBef>
            </a:pPr>
            <a:r>
              <a:rPr sz="1800" dirty="0">
                <a:latin typeface="Comic Sans MS"/>
                <a:cs typeface="Comic Sans MS"/>
              </a:rPr>
              <a:t>Relational</a:t>
            </a:r>
            <a:r>
              <a:rPr sz="1800" spc="-75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operators</a:t>
            </a:r>
            <a:endParaRPr sz="1800">
              <a:latin typeface="Comic Sans MS"/>
              <a:cs typeface="Comic Sans MS"/>
            </a:endParaRPr>
          </a:p>
          <a:p>
            <a:pPr marL="1270" algn="ctr">
              <a:lnSpc>
                <a:spcPts val="2850"/>
              </a:lnSpc>
            </a:pPr>
            <a:r>
              <a:rPr sz="2400" b="1" dirty="0">
                <a:latin typeface="Calibri"/>
                <a:cs typeface="Calibri"/>
              </a:rPr>
              <a:t>==,!=,&lt;,&lt;=,&gt;,&gt;=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1800" dirty="0">
                <a:latin typeface="Comic Sans MS"/>
                <a:cs typeface="Comic Sans MS"/>
              </a:rPr>
              <a:t>are</a:t>
            </a:r>
            <a:r>
              <a:rPr sz="1800" spc="-85" dirty="0">
                <a:latin typeface="Comic Sans MS"/>
                <a:cs typeface="Comic Sans MS"/>
              </a:rPr>
              <a:t> </a:t>
            </a:r>
            <a:r>
              <a:rPr sz="1800" spc="-20" dirty="0">
                <a:latin typeface="Comic Sans MS"/>
                <a:cs typeface="Comic Sans MS"/>
              </a:rPr>
              <a:t>used</a:t>
            </a:r>
            <a:endParaRPr sz="1800">
              <a:latin typeface="Comic Sans MS"/>
              <a:cs typeface="Comic Sans MS"/>
            </a:endParaRPr>
          </a:p>
          <a:p>
            <a:pPr marL="12700" marR="5080" algn="ctr">
              <a:lnSpc>
                <a:spcPct val="100000"/>
              </a:lnSpc>
              <a:spcBef>
                <a:spcPts val="60"/>
              </a:spcBef>
            </a:pPr>
            <a:r>
              <a:rPr sz="1800" dirty="0">
                <a:latin typeface="Comic Sans MS"/>
                <a:cs typeface="Comic Sans MS"/>
              </a:rPr>
              <a:t>in</a:t>
            </a:r>
            <a:r>
              <a:rPr sz="1800" spc="-5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comparing</a:t>
            </a:r>
            <a:r>
              <a:rPr sz="1800" spc="-6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two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objects. </a:t>
            </a:r>
            <a:r>
              <a:rPr sz="1800" dirty="0">
                <a:latin typeface="Comic Sans MS"/>
                <a:cs typeface="Comic Sans MS"/>
              </a:rPr>
              <a:t>Here,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for</a:t>
            </a:r>
            <a:r>
              <a:rPr sz="1800" spc="-4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example</a:t>
            </a:r>
            <a:r>
              <a:rPr sz="1800" spc="-3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two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20" dirty="0">
                <a:latin typeface="Comic Sans MS"/>
                <a:cs typeface="Comic Sans MS"/>
              </a:rPr>
              <a:t>List </a:t>
            </a:r>
            <a:r>
              <a:rPr sz="1800" dirty="0">
                <a:latin typeface="Comic Sans MS"/>
                <a:cs typeface="Comic Sans MS"/>
              </a:rPr>
              <a:t>objects</a:t>
            </a:r>
            <a:r>
              <a:rPr sz="1800" spc="-45" dirty="0">
                <a:latin typeface="Comic Sans MS"/>
                <a:cs typeface="Comic Sans MS"/>
              </a:rPr>
              <a:t> </a:t>
            </a:r>
            <a:r>
              <a:rPr sz="1800" dirty="0">
                <a:latin typeface="Comic Sans MS"/>
                <a:cs typeface="Comic Sans MS"/>
              </a:rPr>
              <a:t>are</a:t>
            </a:r>
            <a:r>
              <a:rPr sz="1800" spc="-30" dirty="0">
                <a:latin typeface="Comic Sans MS"/>
                <a:cs typeface="Comic Sans MS"/>
              </a:rPr>
              <a:t> </a:t>
            </a:r>
            <a:r>
              <a:rPr sz="1800" spc="-10" dirty="0">
                <a:latin typeface="Comic Sans MS"/>
                <a:cs typeface="Comic Sans MS"/>
              </a:rPr>
              <a:t>compared.</a:t>
            </a:r>
            <a:endParaRPr sz="1800">
              <a:latin typeface="Comic Sans MS"/>
              <a:cs typeface="Comic Sans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853112" y="2838386"/>
            <a:ext cx="3228975" cy="2891155"/>
            <a:chOff x="5853112" y="2838386"/>
            <a:chExt cx="3228975" cy="2891155"/>
          </a:xfrm>
        </p:grpSpPr>
        <p:sp>
          <p:nvSpPr>
            <p:cNvPr id="22" name="object 22"/>
            <p:cNvSpPr/>
            <p:nvPr/>
          </p:nvSpPr>
          <p:spPr>
            <a:xfrm>
              <a:off x="5867400" y="2852673"/>
              <a:ext cx="3200400" cy="2862580"/>
            </a:xfrm>
            <a:custGeom>
              <a:avLst/>
              <a:gdLst/>
              <a:ahLst/>
              <a:cxnLst/>
              <a:rect l="l" t="t" r="r" b="b"/>
              <a:pathLst>
                <a:path w="3200400" h="2862579">
                  <a:moveTo>
                    <a:pt x="3200400" y="0"/>
                  </a:moveTo>
                  <a:lnTo>
                    <a:pt x="0" y="0"/>
                  </a:lnTo>
                  <a:lnTo>
                    <a:pt x="0" y="2862326"/>
                  </a:lnTo>
                  <a:lnTo>
                    <a:pt x="3200400" y="2862326"/>
                  </a:lnTo>
                  <a:lnTo>
                    <a:pt x="32004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867400" y="2852673"/>
              <a:ext cx="3200400" cy="2862580"/>
            </a:xfrm>
            <a:custGeom>
              <a:avLst/>
              <a:gdLst/>
              <a:ahLst/>
              <a:cxnLst/>
              <a:rect l="l" t="t" r="r" b="b"/>
              <a:pathLst>
                <a:path w="3200400" h="2862579">
                  <a:moveTo>
                    <a:pt x="0" y="2862326"/>
                  </a:moveTo>
                  <a:lnTo>
                    <a:pt x="3200400" y="2862326"/>
                  </a:lnTo>
                  <a:lnTo>
                    <a:pt x="3200400" y="0"/>
                  </a:lnTo>
                  <a:lnTo>
                    <a:pt x="0" y="0"/>
                  </a:lnTo>
                  <a:lnTo>
                    <a:pt x="0" y="2862326"/>
                  </a:lnTo>
                  <a:close/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994908" y="2874086"/>
            <a:ext cx="2946400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2032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Relational</a:t>
            </a:r>
            <a:r>
              <a:rPr sz="18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operators</a:t>
            </a:r>
            <a:r>
              <a:rPr sz="18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==,!=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can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be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used</a:t>
            </a:r>
            <a:r>
              <a:rPr sz="18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in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comparing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two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objects</a:t>
            </a:r>
            <a:r>
              <a:rPr sz="1800" b="1" spc="-3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r>
              <a:rPr sz="18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800" b="1" spc="-4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with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number/string/tuple.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But,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Relational</a:t>
            </a:r>
            <a:r>
              <a:rPr sz="1800" b="1" spc="-8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operators</a:t>
            </a:r>
            <a:endParaRPr sz="1800">
              <a:latin typeface="Comic Sans MS"/>
              <a:cs typeface="Comic Sans MS"/>
            </a:endParaRPr>
          </a:p>
          <a:p>
            <a:pPr marL="12065" marR="5080" indent="-1905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&lt;,&lt;=,&gt;,&gt;=</a:t>
            </a:r>
            <a:r>
              <a:rPr sz="1800" b="1" spc="-10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always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returns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ERROR</a:t>
            </a:r>
            <a:r>
              <a:rPr sz="1800" b="1" spc="-6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when</a:t>
            </a:r>
            <a:r>
              <a:rPr sz="1800" b="1" spc="-5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used</a:t>
            </a:r>
            <a:r>
              <a:rPr sz="1800" b="1" spc="-3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in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comparing</a:t>
            </a:r>
            <a:r>
              <a:rPr sz="1800" b="1" spc="-8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two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objects</a:t>
            </a:r>
            <a:r>
              <a:rPr sz="1800" b="1" spc="-4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omic Sans MS"/>
                <a:cs typeface="Comic Sans MS"/>
              </a:rPr>
              <a:t>eg.</a:t>
            </a:r>
            <a:endParaRPr sz="1800">
              <a:latin typeface="Comic Sans MS"/>
              <a:cs typeface="Comic Sans MS"/>
            </a:endParaRPr>
          </a:p>
          <a:p>
            <a:pPr marL="323215" marR="315595" indent="-1905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omic Sans MS"/>
                <a:cs typeface="Comic Sans MS"/>
              </a:rPr>
              <a:t>List</a:t>
            </a:r>
            <a:r>
              <a:rPr sz="1800" b="1" spc="-5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Comic Sans MS"/>
                <a:cs typeface="Comic Sans MS"/>
              </a:rPr>
              <a:t>with </a:t>
            </a:r>
            <a:r>
              <a:rPr sz="1800" b="1" spc="-10" dirty="0">
                <a:solidFill>
                  <a:srgbClr val="C00000"/>
                </a:solidFill>
                <a:latin typeface="Comic Sans MS"/>
                <a:cs typeface="Comic Sans MS"/>
              </a:rPr>
              <a:t>number/string/tuple.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0"/>
            <a:ext cx="8458200" cy="6545580"/>
            <a:chOff x="342900" y="0"/>
            <a:chExt cx="8458200" cy="6545580"/>
          </a:xfrm>
        </p:grpSpPr>
        <p:sp>
          <p:nvSpPr>
            <p:cNvPr id="3" name="object 3"/>
            <p:cNvSpPr/>
            <p:nvPr/>
          </p:nvSpPr>
          <p:spPr>
            <a:xfrm>
              <a:off x="381000" y="228612"/>
              <a:ext cx="8382000" cy="6278880"/>
            </a:xfrm>
            <a:custGeom>
              <a:avLst/>
              <a:gdLst/>
              <a:ahLst/>
              <a:cxnLst/>
              <a:rect l="l" t="t" r="r" b="b"/>
              <a:pathLst>
                <a:path w="8382000" h="6278880">
                  <a:moveTo>
                    <a:pt x="8382000" y="0"/>
                  </a:moveTo>
                  <a:lnTo>
                    <a:pt x="0" y="0"/>
                  </a:lnTo>
                  <a:lnTo>
                    <a:pt x="0" y="6278626"/>
                  </a:lnTo>
                  <a:lnTo>
                    <a:pt x="8382000" y="6278626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12"/>
              <a:ext cx="8382000" cy="6278880"/>
            </a:xfrm>
            <a:custGeom>
              <a:avLst/>
              <a:gdLst/>
              <a:ahLst/>
              <a:cxnLst/>
              <a:rect l="l" t="t" r="r" b="b"/>
              <a:pathLst>
                <a:path w="8382000" h="6278880">
                  <a:moveTo>
                    <a:pt x="0" y="6278626"/>
                  </a:moveTo>
                  <a:lnTo>
                    <a:pt x="8382000" y="6278626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78626"/>
                  </a:lnTo>
                  <a:close/>
                </a:path>
              </a:pathLst>
            </a:custGeom>
            <a:ln w="76199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1004" y="560451"/>
              <a:ext cx="2053717" cy="7719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7333" y="989838"/>
              <a:ext cx="277621" cy="1122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5416" y="1849754"/>
              <a:ext cx="5833744" cy="97637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4871" y="578993"/>
              <a:ext cx="749426" cy="74409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2808" y="3283711"/>
              <a:ext cx="6358000" cy="73088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48532" y="4810505"/>
              <a:ext cx="2757678" cy="114668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11323" y="0"/>
              <a:ext cx="3505200" cy="16169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72355" y="0"/>
              <a:ext cx="1685544" cy="16169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13732" y="0"/>
              <a:ext cx="2473452" cy="16169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5736" y="1278636"/>
              <a:ext cx="7527035" cy="16794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3127" y="2619755"/>
              <a:ext cx="7856220" cy="16794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74164" y="3770376"/>
              <a:ext cx="4994147" cy="263194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77000" y="4343400"/>
              <a:ext cx="1676400" cy="19812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4400" y="4343400"/>
              <a:ext cx="1905000" cy="1981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6050" y="1771650"/>
            <a:ext cx="6438900" cy="3855720"/>
            <a:chOff x="2686050" y="1771650"/>
            <a:chExt cx="6438900" cy="38557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3221" y="1857494"/>
              <a:ext cx="6254549" cy="331422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14625" y="1800225"/>
              <a:ext cx="6381750" cy="3486150"/>
            </a:xfrm>
            <a:custGeom>
              <a:avLst/>
              <a:gdLst/>
              <a:ahLst/>
              <a:cxnLst/>
              <a:rect l="l" t="t" r="r" b="b"/>
              <a:pathLst>
                <a:path w="6381750" h="3486150">
                  <a:moveTo>
                    <a:pt x="0" y="3486150"/>
                  </a:moveTo>
                  <a:lnTo>
                    <a:pt x="6381750" y="3486150"/>
                  </a:lnTo>
                  <a:lnTo>
                    <a:pt x="6381750" y="0"/>
                  </a:lnTo>
                  <a:lnTo>
                    <a:pt x="0" y="0"/>
                  </a:lnTo>
                  <a:lnTo>
                    <a:pt x="0" y="34861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68193" y="5073777"/>
              <a:ext cx="1255395" cy="541020"/>
            </a:xfrm>
            <a:custGeom>
              <a:avLst/>
              <a:gdLst/>
              <a:ahLst/>
              <a:cxnLst/>
              <a:rect l="l" t="t" r="r" b="b"/>
              <a:pathLst>
                <a:path w="1255395" h="541020">
                  <a:moveTo>
                    <a:pt x="166877" y="0"/>
                  </a:moveTo>
                  <a:lnTo>
                    <a:pt x="0" y="86741"/>
                  </a:lnTo>
                  <a:lnTo>
                    <a:pt x="86740" y="253619"/>
                  </a:lnTo>
                  <a:lnTo>
                    <a:pt x="106806" y="190246"/>
                  </a:lnTo>
                  <a:lnTo>
                    <a:pt x="1215008" y="540804"/>
                  </a:lnTo>
                  <a:lnTo>
                    <a:pt x="1255141" y="414020"/>
                  </a:lnTo>
                  <a:lnTo>
                    <a:pt x="146812" y="63373"/>
                  </a:lnTo>
                  <a:lnTo>
                    <a:pt x="16687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8193" y="5073777"/>
              <a:ext cx="1255395" cy="541020"/>
            </a:xfrm>
            <a:custGeom>
              <a:avLst/>
              <a:gdLst/>
              <a:ahLst/>
              <a:cxnLst/>
              <a:rect l="l" t="t" r="r" b="b"/>
              <a:pathLst>
                <a:path w="1255395" h="541020">
                  <a:moveTo>
                    <a:pt x="1215008" y="540804"/>
                  </a:moveTo>
                  <a:lnTo>
                    <a:pt x="106806" y="190246"/>
                  </a:lnTo>
                  <a:lnTo>
                    <a:pt x="86740" y="253619"/>
                  </a:lnTo>
                  <a:lnTo>
                    <a:pt x="0" y="86741"/>
                  </a:lnTo>
                  <a:lnTo>
                    <a:pt x="166877" y="0"/>
                  </a:lnTo>
                  <a:lnTo>
                    <a:pt x="146812" y="63373"/>
                  </a:lnTo>
                  <a:lnTo>
                    <a:pt x="1255141" y="414020"/>
                  </a:lnTo>
                  <a:lnTo>
                    <a:pt x="1215008" y="540804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0" y="-50"/>
            <a:ext cx="9144000" cy="1108075"/>
          </a:xfrm>
          <a:custGeom>
            <a:avLst/>
            <a:gdLst/>
            <a:ahLst/>
            <a:cxnLst/>
            <a:rect l="l" t="t" r="r" b="b"/>
            <a:pathLst>
              <a:path w="9144000" h="1108075">
                <a:moveTo>
                  <a:pt x="9144000" y="0"/>
                </a:moveTo>
                <a:lnTo>
                  <a:pt x="0" y="0"/>
                </a:lnTo>
                <a:lnTo>
                  <a:pt x="0" y="1107998"/>
                </a:lnTo>
                <a:lnTo>
                  <a:pt x="9144000" y="110799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21081" y="55829"/>
            <a:ext cx="870331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sng" dirty="0">
                <a:uFill>
                  <a:solidFill>
                    <a:srgbClr val="FFC000"/>
                  </a:solidFill>
                </a:uFill>
              </a:rPr>
              <a:t>Functions</a:t>
            </a:r>
            <a:r>
              <a:rPr sz="4400" u="sng" spc="-3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400" u="sng" dirty="0">
                <a:uFill>
                  <a:solidFill>
                    <a:srgbClr val="FFC000"/>
                  </a:solidFill>
                </a:uFill>
              </a:rPr>
              <a:t>/ Methods</a:t>
            </a:r>
            <a:r>
              <a:rPr sz="4400" u="sng" spc="-3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400" u="sng" dirty="0">
                <a:uFill>
                  <a:solidFill>
                    <a:srgbClr val="FFC000"/>
                  </a:solidFill>
                </a:uFill>
              </a:rPr>
              <a:t>on</a:t>
            </a:r>
            <a:r>
              <a:rPr sz="4400" u="sng" spc="484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6000" u="sng" spc="-30" dirty="0">
                <a:uFill>
                  <a:solidFill>
                    <a:srgbClr val="FFC000"/>
                  </a:solidFill>
                </a:uFill>
              </a:rPr>
              <a:t>LIST-</a:t>
            </a:r>
            <a:r>
              <a:rPr sz="6000" u="none" spc="-10" dirty="0">
                <a:solidFill>
                  <a:srgbClr val="FFFF00"/>
                </a:solidFill>
              </a:rPr>
              <a:t>len()</a:t>
            </a:r>
            <a:endParaRPr sz="6000"/>
          </a:p>
        </p:txBody>
      </p:sp>
      <p:grpSp>
        <p:nvGrpSpPr>
          <p:cNvPr id="9" name="object 9"/>
          <p:cNvGrpSpPr/>
          <p:nvPr/>
        </p:nvGrpSpPr>
        <p:grpSpPr>
          <a:xfrm>
            <a:off x="2851936" y="6007100"/>
            <a:ext cx="6171565" cy="787400"/>
            <a:chOff x="2851936" y="6007100"/>
            <a:chExt cx="6171565" cy="7874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51936" y="6371080"/>
              <a:ext cx="6171160" cy="35471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429000" y="6248400"/>
              <a:ext cx="5486400" cy="533400"/>
            </a:xfrm>
            <a:custGeom>
              <a:avLst/>
              <a:gdLst/>
              <a:ahLst/>
              <a:cxnLst/>
              <a:rect l="l" t="t" r="r" b="b"/>
              <a:pathLst>
                <a:path w="5486400" h="533400">
                  <a:moveTo>
                    <a:pt x="4267200" y="88900"/>
                  </a:moveTo>
                  <a:lnTo>
                    <a:pt x="4274179" y="54296"/>
                  </a:lnTo>
                  <a:lnTo>
                    <a:pt x="4293219" y="26038"/>
                  </a:lnTo>
                  <a:lnTo>
                    <a:pt x="4321474" y="6986"/>
                  </a:lnTo>
                  <a:lnTo>
                    <a:pt x="4356100" y="0"/>
                  </a:lnTo>
                  <a:lnTo>
                    <a:pt x="5397500" y="0"/>
                  </a:lnTo>
                  <a:lnTo>
                    <a:pt x="5432125" y="6986"/>
                  </a:lnTo>
                  <a:lnTo>
                    <a:pt x="5460380" y="26038"/>
                  </a:lnTo>
                  <a:lnTo>
                    <a:pt x="5479420" y="54296"/>
                  </a:lnTo>
                  <a:lnTo>
                    <a:pt x="5486400" y="88900"/>
                  </a:lnTo>
                  <a:lnTo>
                    <a:pt x="5486400" y="444500"/>
                  </a:lnTo>
                  <a:lnTo>
                    <a:pt x="5479420" y="479102"/>
                  </a:lnTo>
                  <a:lnTo>
                    <a:pt x="5460380" y="507360"/>
                  </a:lnTo>
                  <a:lnTo>
                    <a:pt x="5432125" y="526412"/>
                  </a:lnTo>
                  <a:lnTo>
                    <a:pt x="5397500" y="533398"/>
                  </a:lnTo>
                  <a:lnTo>
                    <a:pt x="4356100" y="533398"/>
                  </a:lnTo>
                  <a:lnTo>
                    <a:pt x="4321474" y="526412"/>
                  </a:lnTo>
                  <a:lnTo>
                    <a:pt x="4293219" y="507360"/>
                  </a:lnTo>
                  <a:lnTo>
                    <a:pt x="4274179" y="479102"/>
                  </a:lnTo>
                  <a:lnTo>
                    <a:pt x="4267200" y="444500"/>
                  </a:lnTo>
                  <a:lnTo>
                    <a:pt x="4267200" y="88900"/>
                  </a:lnTo>
                  <a:close/>
                </a:path>
                <a:path w="5486400" h="533400">
                  <a:moveTo>
                    <a:pt x="3810000" y="63500"/>
                  </a:moveTo>
                  <a:lnTo>
                    <a:pt x="3814992" y="38785"/>
                  </a:lnTo>
                  <a:lnTo>
                    <a:pt x="3828605" y="18600"/>
                  </a:lnTo>
                  <a:lnTo>
                    <a:pt x="3848790" y="4990"/>
                  </a:lnTo>
                  <a:lnTo>
                    <a:pt x="3873500" y="0"/>
                  </a:lnTo>
                  <a:lnTo>
                    <a:pt x="4127500" y="0"/>
                  </a:lnTo>
                  <a:lnTo>
                    <a:pt x="4152209" y="4990"/>
                  </a:lnTo>
                  <a:lnTo>
                    <a:pt x="4172394" y="18600"/>
                  </a:lnTo>
                  <a:lnTo>
                    <a:pt x="4186007" y="38785"/>
                  </a:lnTo>
                  <a:lnTo>
                    <a:pt x="4191000" y="63500"/>
                  </a:lnTo>
                  <a:lnTo>
                    <a:pt x="4191000" y="469900"/>
                  </a:lnTo>
                  <a:lnTo>
                    <a:pt x="4186007" y="494616"/>
                  </a:lnTo>
                  <a:lnTo>
                    <a:pt x="4172394" y="514800"/>
                  </a:lnTo>
                  <a:lnTo>
                    <a:pt x="4152209" y="528408"/>
                  </a:lnTo>
                  <a:lnTo>
                    <a:pt x="4127500" y="533398"/>
                  </a:lnTo>
                  <a:lnTo>
                    <a:pt x="3873500" y="533398"/>
                  </a:lnTo>
                  <a:lnTo>
                    <a:pt x="3848790" y="528408"/>
                  </a:lnTo>
                  <a:lnTo>
                    <a:pt x="3828605" y="514800"/>
                  </a:lnTo>
                  <a:lnTo>
                    <a:pt x="3814992" y="494616"/>
                  </a:lnTo>
                  <a:lnTo>
                    <a:pt x="3810000" y="469900"/>
                  </a:lnTo>
                  <a:lnTo>
                    <a:pt x="3810000" y="63500"/>
                  </a:lnTo>
                  <a:close/>
                </a:path>
                <a:path w="5486400" h="533400">
                  <a:moveTo>
                    <a:pt x="914400" y="88900"/>
                  </a:moveTo>
                  <a:lnTo>
                    <a:pt x="921379" y="54296"/>
                  </a:lnTo>
                  <a:lnTo>
                    <a:pt x="940419" y="26038"/>
                  </a:lnTo>
                  <a:lnTo>
                    <a:pt x="968674" y="6986"/>
                  </a:lnTo>
                  <a:lnTo>
                    <a:pt x="1003300" y="0"/>
                  </a:lnTo>
                  <a:lnTo>
                    <a:pt x="3568700" y="0"/>
                  </a:lnTo>
                  <a:lnTo>
                    <a:pt x="3603325" y="6986"/>
                  </a:lnTo>
                  <a:lnTo>
                    <a:pt x="3631580" y="26038"/>
                  </a:lnTo>
                  <a:lnTo>
                    <a:pt x="3650620" y="54296"/>
                  </a:lnTo>
                  <a:lnTo>
                    <a:pt x="3657600" y="88900"/>
                  </a:lnTo>
                  <a:lnTo>
                    <a:pt x="3657600" y="444500"/>
                  </a:lnTo>
                  <a:lnTo>
                    <a:pt x="3650620" y="479102"/>
                  </a:lnTo>
                  <a:lnTo>
                    <a:pt x="3631580" y="507360"/>
                  </a:lnTo>
                  <a:lnTo>
                    <a:pt x="3603325" y="526412"/>
                  </a:lnTo>
                  <a:lnTo>
                    <a:pt x="3568700" y="533398"/>
                  </a:lnTo>
                  <a:lnTo>
                    <a:pt x="1003300" y="533398"/>
                  </a:lnTo>
                  <a:lnTo>
                    <a:pt x="968674" y="526412"/>
                  </a:lnTo>
                  <a:lnTo>
                    <a:pt x="940419" y="507360"/>
                  </a:lnTo>
                  <a:lnTo>
                    <a:pt x="921379" y="479102"/>
                  </a:lnTo>
                  <a:lnTo>
                    <a:pt x="914400" y="444500"/>
                  </a:lnTo>
                  <a:lnTo>
                    <a:pt x="914400" y="88900"/>
                  </a:lnTo>
                  <a:close/>
                </a:path>
                <a:path w="5486400" h="533400">
                  <a:moveTo>
                    <a:pt x="0" y="63500"/>
                  </a:moveTo>
                  <a:lnTo>
                    <a:pt x="4992" y="38785"/>
                  </a:lnTo>
                  <a:lnTo>
                    <a:pt x="18605" y="18600"/>
                  </a:lnTo>
                  <a:lnTo>
                    <a:pt x="38790" y="4990"/>
                  </a:lnTo>
                  <a:lnTo>
                    <a:pt x="63500" y="0"/>
                  </a:lnTo>
                  <a:lnTo>
                    <a:pt x="317500" y="0"/>
                  </a:lnTo>
                  <a:lnTo>
                    <a:pt x="342209" y="4990"/>
                  </a:lnTo>
                  <a:lnTo>
                    <a:pt x="362394" y="18600"/>
                  </a:lnTo>
                  <a:lnTo>
                    <a:pt x="376007" y="38785"/>
                  </a:lnTo>
                  <a:lnTo>
                    <a:pt x="381000" y="63500"/>
                  </a:lnTo>
                  <a:lnTo>
                    <a:pt x="381000" y="469900"/>
                  </a:lnTo>
                  <a:lnTo>
                    <a:pt x="376007" y="494616"/>
                  </a:lnTo>
                  <a:lnTo>
                    <a:pt x="362394" y="514800"/>
                  </a:lnTo>
                  <a:lnTo>
                    <a:pt x="342209" y="528408"/>
                  </a:lnTo>
                  <a:lnTo>
                    <a:pt x="317500" y="533398"/>
                  </a:lnTo>
                  <a:lnTo>
                    <a:pt x="63500" y="533398"/>
                  </a:lnTo>
                  <a:lnTo>
                    <a:pt x="38790" y="528408"/>
                  </a:lnTo>
                  <a:lnTo>
                    <a:pt x="18605" y="514800"/>
                  </a:lnTo>
                  <a:lnTo>
                    <a:pt x="4992" y="494616"/>
                  </a:lnTo>
                  <a:lnTo>
                    <a:pt x="0" y="469900"/>
                  </a:lnTo>
                  <a:lnTo>
                    <a:pt x="0" y="63500"/>
                  </a:lnTo>
                  <a:close/>
                </a:path>
                <a:path w="5486400" h="533400">
                  <a:moveTo>
                    <a:pt x="457200" y="63500"/>
                  </a:moveTo>
                  <a:lnTo>
                    <a:pt x="462192" y="38785"/>
                  </a:lnTo>
                  <a:lnTo>
                    <a:pt x="475805" y="18600"/>
                  </a:lnTo>
                  <a:lnTo>
                    <a:pt x="495990" y="4990"/>
                  </a:lnTo>
                  <a:lnTo>
                    <a:pt x="520700" y="0"/>
                  </a:lnTo>
                  <a:lnTo>
                    <a:pt x="774700" y="0"/>
                  </a:lnTo>
                  <a:lnTo>
                    <a:pt x="799409" y="4990"/>
                  </a:lnTo>
                  <a:lnTo>
                    <a:pt x="819594" y="18600"/>
                  </a:lnTo>
                  <a:lnTo>
                    <a:pt x="833207" y="38785"/>
                  </a:lnTo>
                  <a:lnTo>
                    <a:pt x="838200" y="63500"/>
                  </a:lnTo>
                  <a:lnTo>
                    <a:pt x="838200" y="469900"/>
                  </a:lnTo>
                  <a:lnTo>
                    <a:pt x="833207" y="494616"/>
                  </a:lnTo>
                  <a:lnTo>
                    <a:pt x="819594" y="514800"/>
                  </a:lnTo>
                  <a:lnTo>
                    <a:pt x="799409" y="528408"/>
                  </a:lnTo>
                  <a:lnTo>
                    <a:pt x="774700" y="533398"/>
                  </a:lnTo>
                  <a:lnTo>
                    <a:pt x="520700" y="533398"/>
                  </a:lnTo>
                  <a:lnTo>
                    <a:pt x="495990" y="528408"/>
                  </a:lnTo>
                  <a:lnTo>
                    <a:pt x="475805" y="514800"/>
                  </a:lnTo>
                  <a:lnTo>
                    <a:pt x="462192" y="494616"/>
                  </a:lnTo>
                  <a:lnTo>
                    <a:pt x="457200" y="469900"/>
                  </a:lnTo>
                  <a:lnTo>
                    <a:pt x="457200" y="635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2500" y="6007100"/>
              <a:ext cx="254000" cy="2540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9700" y="6007100"/>
              <a:ext cx="254000" cy="2540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9900" y="6007100"/>
              <a:ext cx="254000" cy="2540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02500" y="6007100"/>
              <a:ext cx="254000" cy="25400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40700" y="6007100"/>
              <a:ext cx="254000" cy="254000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276600" y="5373471"/>
            <a:ext cx="5454015" cy="646430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40"/>
              </a:spcBef>
            </a:pP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TOTAL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0000FF"/>
                </a:solidFill>
                <a:latin typeface="Calibri"/>
                <a:cs typeface="Calibri"/>
              </a:rPr>
              <a:t>5</a:t>
            </a:r>
            <a:r>
              <a:rPr sz="3600" b="1" spc="-204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object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43200" y="1143063"/>
            <a:ext cx="6400800" cy="58483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203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60"/>
              </a:spcBef>
            </a:pPr>
            <a:r>
              <a:rPr sz="3200" b="1" spc="-10" dirty="0">
                <a:latin typeface="Calibri"/>
                <a:cs typeface="Calibri"/>
              </a:rPr>
              <a:t>len()</a:t>
            </a:r>
            <a:r>
              <a:rPr sz="3200" b="1" spc="-23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function</a:t>
            </a:r>
            <a:r>
              <a:rPr sz="2200" b="1" spc="-7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counts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4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no.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of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elements</a:t>
            </a:r>
            <a:r>
              <a:rPr sz="2200" b="1" spc="-3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in</a:t>
            </a:r>
            <a:r>
              <a:rPr sz="2200" b="1" spc="-50" dirty="0">
                <a:latin typeface="Calibri"/>
                <a:cs typeface="Calibri"/>
              </a:rPr>
              <a:t> </a:t>
            </a:r>
            <a:r>
              <a:rPr sz="2200" b="1" dirty="0">
                <a:latin typeface="Calibri"/>
                <a:cs typeface="Calibri"/>
              </a:rPr>
              <a:t>the</a:t>
            </a:r>
            <a:r>
              <a:rPr sz="2200" b="1" spc="-2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List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-14287" y="1611566"/>
            <a:ext cx="2695575" cy="5260975"/>
            <a:chOff x="-14287" y="1611566"/>
            <a:chExt cx="2695575" cy="5260975"/>
          </a:xfrm>
        </p:grpSpPr>
        <p:sp>
          <p:nvSpPr>
            <p:cNvPr id="20" name="object 20"/>
            <p:cNvSpPr/>
            <p:nvPr/>
          </p:nvSpPr>
          <p:spPr>
            <a:xfrm>
              <a:off x="0" y="1625853"/>
              <a:ext cx="2667000" cy="5232400"/>
            </a:xfrm>
            <a:custGeom>
              <a:avLst/>
              <a:gdLst/>
              <a:ahLst/>
              <a:cxnLst/>
              <a:rect l="l" t="t" r="r" b="b"/>
              <a:pathLst>
                <a:path w="2667000" h="5232400">
                  <a:moveTo>
                    <a:pt x="2667000" y="0"/>
                  </a:moveTo>
                  <a:lnTo>
                    <a:pt x="0" y="0"/>
                  </a:lnTo>
                  <a:lnTo>
                    <a:pt x="0" y="5232146"/>
                  </a:lnTo>
                  <a:lnTo>
                    <a:pt x="2667000" y="5232146"/>
                  </a:lnTo>
                  <a:lnTo>
                    <a:pt x="2667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1625853"/>
              <a:ext cx="2667000" cy="5232400"/>
            </a:xfrm>
            <a:custGeom>
              <a:avLst/>
              <a:gdLst/>
              <a:ahLst/>
              <a:cxnLst/>
              <a:rect l="l" t="t" r="r" b="b"/>
              <a:pathLst>
                <a:path w="2667000" h="5232400">
                  <a:moveTo>
                    <a:pt x="0" y="5232146"/>
                  </a:moveTo>
                  <a:lnTo>
                    <a:pt x="2667000" y="5232146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5232146"/>
                  </a:lnTo>
                  <a:close/>
                </a:path>
              </a:pathLst>
            </a:custGeom>
            <a:ln w="285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8739" y="1796542"/>
            <a:ext cx="2468880" cy="49676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38125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4165"/>
              </a:lnSpc>
            </a:pPr>
            <a:r>
              <a:rPr sz="3600" b="1" dirty="0">
                <a:solidFill>
                  <a:srgbClr val="FFFF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</a:t>
            </a:r>
            <a:endParaRPr sz="1800">
              <a:latin typeface="Calibri"/>
              <a:cs typeface="Calibri"/>
            </a:endParaRPr>
          </a:p>
          <a:p>
            <a:pPr marL="12700" marR="67310">
              <a:lnSpc>
                <a:spcPct val="100000"/>
              </a:lnSpc>
              <a:spcBef>
                <a:spcPts val="105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r>
              <a:rPr sz="18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 count(),index(),</a:t>
            </a:r>
            <a:r>
              <a:rPr sz="18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sort(),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min(),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sum(),clear()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2663"/>
            <a:ext cx="2819400" cy="5355590"/>
          </a:xfrm>
          <a:custGeom>
            <a:avLst/>
            <a:gdLst/>
            <a:ahLst/>
            <a:cxnLst/>
            <a:rect l="l" t="t" r="r" b="b"/>
            <a:pathLst>
              <a:path w="2819400" h="5355590">
                <a:moveTo>
                  <a:pt x="2819400" y="0"/>
                </a:moveTo>
                <a:lnTo>
                  <a:pt x="0" y="0"/>
                </a:lnTo>
                <a:lnTo>
                  <a:pt x="0" y="5355336"/>
                </a:lnTo>
                <a:lnTo>
                  <a:pt x="2819400" y="5355336"/>
                </a:lnTo>
                <a:lnTo>
                  <a:pt x="2819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673479"/>
            <a:ext cx="2541905" cy="508952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311785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507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00"/>
                </a:solidFill>
                <a:latin typeface="Calibri"/>
                <a:cs typeface="Calibri"/>
              </a:rPr>
              <a:t>list()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,append(),</a:t>
            </a:r>
            <a:endParaRPr sz="1800">
              <a:latin typeface="Calibri"/>
              <a:cs typeface="Calibri"/>
            </a:endParaRPr>
          </a:p>
          <a:p>
            <a:pPr marL="12700" marR="140970">
              <a:lnSpc>
                <a:spcPct val="100000"/>
              </a:lnSpc>
              <a:spcBef>
                <a:spcPts val="160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r>
              <a:rPr sz="18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 count(),index(),</a:t>
            </a:r>
            <a:r>
              <a:rPr sz="18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r>
              <a:rPr sz="1800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sort(),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min(),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sum(),clear()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" y="9016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0" y="1417192"/>
            <a:ext cx="2578735" cy="22860"/>
          </a:xfrm>
          <a:custGeom>
            <a:avLst/>
            <a:gdLst/>
            <a:ahLst/>
            <a:cxnLst/>
            <a:rect l="l" t="t" r="r" b="b"/>
            <a:pathLst>
              <a:path w="2578735" h="22859">
                <a:moveTo>
                  <a:pt x="2578608" y="0"/>
                </a:moveTo>
                <a:lnTo>
                  <a:pt x="0" y="0"/>
                </a:lnTo>
                <a:lnTo>
                  <a:pt x="0" y="22860"/>
                </a:lnTo>
                <a:lnTo>
                  <a:pt x="2578608" y="22860"/>
                </a:lnTo>
                <a:lnTo>
                  <a:pt x="2578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21916" y="-6908"/>
            <a:ext cx="589915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5854" algn="l"/>
              </a:tabLst>
            </a:pPr>
            <a:r>
              <a:rPr sz="2800" dirty="0"/>
              <a:t>Functions</a:t>
            </a:r>
            <a:r>
              <a:rPr sz="2800" spc="-80" dirty="0"/>
              <a:t> </a:t>
            </a:r>
            <a:r>
              <a:rPr sz="2800" dirty="0"/>
              <a:t>/</a:t>
            </a:r>
            <a:r>
              <a:rPr sz="2800" spc="-80" dirty="0"/>
              <a:t> </a:t>
            </a:r>
            <a:r>
              <a:rPr sz="2800" dirty="0"/>
              <a:t>Methods</a:t>
            </a:r>
            <a:r>
              <a:rPr sz="2800" spc="-70" dirty="0"/>
              <a:t> </a:t>
            </a:r>
            <a:r>
              <a:rPr sz="2800" spc="-35" dirty="0"/>
              <a:t>on</a:t>
            </a:r>
            <a:r>
              <a:rPr sz="2800" dirty="0"/>
              <a:t>	</a:t>
            </a:r>
            <a:r>
              <a:rPr sz="4400" spc="-25" dirty="0"/>
              <a:t>LIST-</a:t>
            </a:r>
            <a:r>
              <a:rPr sz="4800" spc="-10" dirty="0">
                <a:solidFill>
                  <a:srgbClr val="FFFF00"/>
                </a:solidFill>
              </a:rPr>
              <a:t>list()</a:t>
            </a:r>
            <a:endParaRPr sz="4800"/>
          </a:p>
        </p:txBody>
      </p:sp>
      <p:grpSp>
        <p:nvGrpSpPr>
          <p:cNvPr id="8" name="object 8"/>
          <p:cNvGrpSpPr/>
          <p:nvPr/>
        </p:nvGrpSpPr>
        <p:grpSpPr>
          <a:xfrm>
            <a:off x="2895600" y="838238"/>
            <a:ext cx="6248400" cy="5238750"/>
            <a:chOff x="2895600" y="838238"/>
            <a:chExt cx="6248400" cy="523875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0320" y="2070124"/>
              <a:ext cx="3969984" cy="141282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24175" y="2019300"/>
              <a:ext cx="4114800" cy="1514475"/>
            </a:xfrm>
            <a:custGeom>
              <a:avLst/>
              <a:gdLst/>
              <a:ahLst/>
              <a:cxnLst/>
              <a:rect l="l" t="t" r="r" b="b"/>
              <a:pathLst>
                <a:path w="4114800" h="1514475">
                  <a:moveTo>
                    <a:pt x="0" y="1514475"/>
                  </a:moveTo>
                  <a:lnTo>
                    <a:pt x="4114800" y="1514475"/>
                  </a:lnTo>
                  <a:lnTo>
                    <a:pt x="4114800" y="0"/>
                  </a:lnTo>
                  <a:lnTo>
                    <a:pt x="0" y="0"/>
                  </a:lnTo>
                  <a:lnTo>
                    <a:pt x="0" y="15144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2066" y="3690408"/>
              <a:ext cx="6046151" cy="228564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933700" y="3629024"/>
              <a:ext cx="6162675" cy="2419350"/>
            </a:xfrm>
            <a:custGeom>
              <a:avLst/>
              <a:gdLst/>
              <a:ahLst/>
              <a:cxnLst/>
              <a:rect l="l" t="t" r="r" b="b"/>
              <a:pathLst>
                <a:path w="6162675" h="2419350">
                  <a:moveTo>
                    <a:pt x="0" y="2419350"/>
                  </a:moveTo>
                  <a:lnTo>
                    <a:pt x="6162675" y="2419350"/>
                  </a:lnTo>
                  <a:lnTo>
                    <a:pt x="6162675" y="0"/>
                  </a:lnTo>
                  <a:lnTo>
                    <a:pt x="0" y="0"/>
                  </a:lnTo>
                  <a:lnTo>
                    <a:pt x="0" y="24193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95600" y="838238"/>
              <a:ext cx="6248400" cy="1139190"/>
            </a:xfrm>
            <a:custGeom>
              <a:avLst/>
              <a:gdLst/>
              <a:ahLst/>
              <a:cxnLst/>
              <a:rect l="l" t="t" r="r" b="b"/>
              <a:pathLst>
                <a:path w="6248400" h="1139189">
                  <a:moveTo>
                    <a:pt x="6248400" y="0"/>
                  </a:moveTo>
                  <a:lnTo>
                    <a:pt x="0" y="0"/>
                  </a:lnTo>
                  <a:lnTo>
                    <a:pt x="0" y="1138770"/>
                  </a:lnTo>
                  <a:lnTo>
                    <a:pt x="6248400" y="1138770"/>
                  </a:lnTo>
                  <a:lnTo>
                    <a:pt x="62484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924175" y="854202"/>
            <a:ext cx="6219825" cy="1068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3495" algn="ctr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list()</a:t>
            </a:r>
            <a:r>
              <a:rPr sz="2800" b="1" spc="-1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function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dirty="0">
                <a:latin typeface="Calibri"/>
                <a:cs typeface="Calibri"/>
              </a:rPr>
              <a:t> a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object.</a:t>
            </a:r>
            <a:endParaRPr sz="2000">
              <a:latin typeface="Calibri"/>
              <a:cs typeface="Calibri"/>
            </a:endParaRPr>
          </a:p>
          <a:p>
            <a:pPr marR="22225" algn="ctr">
              <a:lnSpc>
                <a:spcPct val="100000"/>
              </a:lnSpc>
              <a:spcBef>
                <a:spcPts val="55"/>
              </a:spcBef>
            </a:pP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object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collection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which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10" dirty="0">
                <a:latin typeface="Calibri"/>
                <a:cs typeface="Calibri"/>
              </a:rPr>
              <a:t> ordered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R="19685" algn="ctr">
              <a:lnSpc>
                <a:spcPct val="100000"/>
              </a:lnSpc>
            </a:pPr>
            <a:r>
              <a:rPr sz="2000" b="1" spc="-10" dirty="0">
                <a:latin typeface="Calibri"/>
                <a:cs typeface="Calibri"/>
              </a:rPr>
              <a:t>changeable.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19493" y="2011362"/>
            <a:ext cx="1948814" cy="1515745"/>
          </a:xfrm>
          <a:prstGeom prst="rect">
            <a:avLst/>
          </a:prstGeom>
          <a:solidFill>
            <a:srgbClr val="FFFF00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2075" marR="168275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list()</a:t>
            </a:r>
            <a:r>
              <a:rPr sz="20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function takes elements/values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inside</a:t>
            </a:r>
            <a:r>
              <a:rPr sz="1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parantheses</a:t>
            </a:r>
            <a:r>
              <a:rPr sz="1800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i.e.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()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889250" y="6143766"/>
            <a:ext cx="6261100" cy="659130"/>
            <a:chOff x="2889250" y="6143766"/>
            <a:chExt cx="6261100" cy="659130"/>
          </a:xfrm>
        </p:grpSpPr>
        <p:sp>
          <p:nvSpPr>
            <p:cNvPr id="17" name="object 17"/>
            <p:cNvSpPr/>
            <p:nvPr/>
          </p:nvSpPr>
          <p:spPr>
            <a:xfrm>
              <a:off x="2895600" y="6150116"/>
              <a:ext cx="6248400" cy="646430"/>
            </a:xfrm>
            <a:custGeom>
              <a:avLst/>
              <a:gdLst/>
              <a:ahLst/>
              <a:cxnLst/>
              <a:rect l="l" t="t" r="r" b="b"/>
              <a:pathLst>
                <a:path w="6248400" h="646429">
                  <a:moveTo>
                    <a:pt x="0" y="646328"/>
                  </a:moveTo>
                  <a:lnTo>
                    <a:pt x="6248400" y="646328"/>
                  </a:lnTo>
                  <a:lnTo>
                    <a:pt x="6248400" y="0"/>
                  </a:lnTo>
                  <a:lnTo>
                    <a:pt x="0" y="0"/>
                  </a:lnTo>
                  <a:lnTo>
                    <a:pt x="0" y="64632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95600" y="6790094"/>
              <a:ext cx="6248400" cy="12700"/>
            </a:xfrm>
            <a:custGeom>
              <a:avLst/>
              <a:gdLst/>
              <a:ahLst/>
              <a:cxnLst/>
              <a:rect l="l" t="t" r="r" b="b"/>
              <a:pathLst>
                <a:path w="6248400" h="12700">
                  <a:moveTo>
                    <a:pt x="0" y="12700"/>
                  </a:moveTo>
                  <a:lnTo>
                    <a:pt x="6248400" y="12700"/>
                  </a:lnTo>
                  <a:lnTo>
                    <a:pt x="62484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95600" y="6150116"/>
              <a:ext cx="6248400" cy="646430"/>
            </a:xfrm>
            <a:custGeom>
              <a:avLst/>
              <a:gdLst/>
              <a:ahLst/>
              <a:cxnLst/>
              <a:rect l="l" t="t" r="r" b="b"/>
              <a:pathLst>
                <a:path w="6248400" h="646429">
                  <a:moveTo>
                    <a:pt x="6248400" y="0"/>
                  </a:moveTo>
                  <a:lnTo>
                    <a:pt x="0" y="0"/>
                  </a:lnTo>
                  <a:lnTo>
                    <a:pt x="0" y="646328"/>
                  </a:lnTo>
                </a:path>
              </a:pathLst>
            </a:custGeom>
            <a:ln w="127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974975" y="6169253"/>
            <a:ext cx="55765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NOTE: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Python</a:t>
            </a:r>
            <a:r>
              <a:rPr sz="1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language</a:t>
            </a:r>
            <a:r>
              <a:rPr sz="1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case-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sensitive.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object</a:t>
            </a:r>
            <a:r>
              <a:rPr sz="1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so,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z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small</a:t>
            </a:r>
            <a:r>
              <a:rPr sz="1800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letters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gives</a:t>
            </a:r>
            <a:r>
              <a:rPr sz="1800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8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Calibri"/>
                <a:cs typeface="Calibri"/>
              </a:rPr>
              <a:t>error.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934070" y="5487670"/>
            <a:ext cx="665480" cy="863600"/>
            <a:chOff x="7934070" y="5487670"/>
            <a:chExt cx="665480" cy="863600"/>
          </a:xfrm>
        </p:grpSpPr>
        <p:sp>
          <p:nvSpPr>
            <p:cNvPr id="22" name="object 22"/>
            <p:cNvSpPr/>
            <p:nvPr/>
          </p:nvSpPr>
          <p:spPr>
            <a:xfrm>
              <a:off x="7946770" y="5500370"/>
              <a:ext cx="640080" cy="486409"/>
            </a:xfrm>
            <a:custGeom>
              <a:avLst/>
              <a:gdLst/>
              <a:ahLst/>
              <a:cxnLst/>
              <a:rect l="l" t="t" r="r" b="b"/>
              <a:pathLst>
                <a:path w="640079" h="486410">
                  <a:moveTo>
                    <a:pt x="577957" y="228498"/>
                  </a:moveTo>
                  <a:lnTo>
                    <a:pt x="159130" y="228498"/>
                  </a:lnTo>
                  <a:lnTo>
                    <a:pt x="220481" y="233147"/>
                  </a:lnTo>
                  <a:lnTo>
                    <a:pt x="278892" y="240925"/>
                  </a:lnTo>
                  <a:lnTo>
                    <a:pt x="334055" y="251667"/>
                  </a:lnTo>
                  <a:lnTo>
                    <a:pt x="385665" y="265208"/>
                  </a:lnTo>
                  <a:lnTo>
                    <a:pt x="433413" y="281384"/>
                  </a:lnTo>
                  <a:lnTo>
                    <a:pt x="476994" y="300030"/>
                  </a:lnTo>
                  <a:lnTo>
                    <a:pt x="516099" y="320983"/>
                  </a:lnTo>
                  <a:lnTo>
                    <a:pt x="550423" y="344077"/>
                  </a:lnTo>
                  <a:lnTo>
                    <a:pt x="579658" y="369148"/>
                  </a:lnTo>
                  <a:lnTo>
                    <a:pt x="621634" y="424564"/>
                  </a:lnTo>
                  <a:lnTo>
                    <a:pt x="639572" y="485914"/>
                  </a:lnTo>
                  <a:lnTo>
                    <a:pt x="627506" y="333565"/>
                  </a:lnTo>
                  <a:lnTo>
                    <a:pt x="621696" y="302233"/>
                  </a:lnTo>
                  <a:lnTo>
                    <a:pt x="609569" y="272220"/>
                  </a:lnTo>
                  <a:lnTo>
                    <a:pt x="591431" y="243690"/>
                  </a:lnTo>
                  <a:lnTo>
                    <a:pt x="577957" y="228498"/>
                  </a:lnTo>
                  <a:close/>
                </a:path>
                <a:path w="640079" h="486410">
                  <a:moveTo>
                    <a:pt x="140843" y="0"/>
                  </a:moveTo>
                  <a:lnTo>
                    <a:pt x="0" y="154851"/>
                  </a:lnTo>
                  <a:lnTo>
                    <a:pt x="165226" y="304672"/>
                  </a:lnTo>
                  <a:lnTo>
                    <a:pt x="159130" y="228498"/>
                  </a:lnTo>
                  <a:lnTo>
                    <a:pt x="577957" y="228498"/>
                  </a:lnTo>
                  <a:lnTo>
                    <a:pt x="538351" y="191740"/>
                  </a:lnTo>
                  <a:lnTo>
                    <a:pt x="504022" y="168648"/>
                  </a:lnTo>
                  <a:lnTo>
                    <a:pt x="464909" y="147699"/>
                  </a:lnTo>
                  <a:lnTo>
                    <a:pt x="421319" y="129056"/>
                  </a:lnTo>
                  <a:lnTo>
                    <a:pt x="373558" y="112884"/>
                  </a:lnTo>
                  <a:lnTo>
                    <a:pt x="321932" y="99347"/>
                  </a:lnTo>
                  <a:lnTo>
                    <a:pt x="266750" y="88612"/>
                  </a:lnTo>
                  <a:lnTo>
                    <a:pt x="208316" y="80841"/>
                  </a:lnTo>
                  <a:lnTo>
                    <a:pt x="146938" y="76199"/>
                  </a:lnTo>
                  <a:lnTo>
                    <a:pt x="14084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89061" y="5911672"/>
              <a:ext cx="598170" cy="427355"/>
            </a:xfrm>
            <a:custGeom>
              <a:avLst/>
              <a:gdLst/>
              <a:ahLst/>
              <a:cxnLst/>
              <a:rect l="l" t="t" r="r" b="b"/>
              <a:pathLst>
                <a:path w="598170" h="427354">
                  <a:moveTo>
                    <a:pt x="571754" y="0"/>
                  </a:moveTo>
                  <a:lnTo>
                    <a:pt x="536057" y="57937"/>
                  </a:lnTo>
                  <a:lnTo>
                    <a:pt x="481141" y="111498"/>
                  </a:lnTo>
                  <a:lnTo>
                    <a:pt x="447205" y="136287"/>
                  </a:lnTo>
                  <a:lnTo>
                    <a:pt x="409341" y="159561"/>
                  </a:lnTo>
                  <a:lnTo>
                    <a:pt x="367839" y="181181"/>
                  </a:lnTo>
                  <a:lnTo>
                    <a:pt x="322992" y="201005"/>
                  </a:lnTo>
                  <a:lnTo>
                    <a:pt x="275091" y="218895"/>
                  </a:lnTo>
                  <a:lnTo>
                    <a:pt x="224429" y="234709"/>
                  </a:lnTo>
                  <a:lnTo>
                    <a:pt x="171297" y="248308"/>
                  </a:lnTo>
                  <a:lnTo>
                    <a:pt x="115986" y="259550"/>
                  </a:lnTo>
                  <a:lnTo>
                    <a:pt x="58790" y="268297"/>
                  </a:lnTo>
                  <a:lnTo>
                    <a:pt x="0" y="274408"/>
                  </a:lnTo>
                  <a:lnTo>
                    <a:pt x="12192" y="426758"/>
                  </a:lnTo>
                  <a:lnTo>
                    <a:pt x="50770" y="423058"/>
                  </a:lnTo>
                  <a:lnTo>
                    <a:pt x="89074" y="418160"/>
                  </a:lnTo>
                  <a:lnTo>
                    <a:pt x="126974" y="412081"/>
                  </a:lnTo>
                  <a:lnTo>
                    <a:pt x="226919" y="389755"/>
                  </a:lnTo>
                  <a:lnTo>
                    <a:pt x="285517" y="371902"/>
                  </a:lnTo>
                  <a:lnTo>
                    <a:pt x="339882" y="351525"/>
                  </a:lnTo>
                  <a:lnTo>
                    <a:pt x="389767" y="328871"/>
                  </a:lnTo>
                  <a:lnTo>
                    <a:pt x="434923" y="304186"/>
                  </a:lnTo>
                  <a:lnTo>
                    <a:pt x="475101" y="277718"/>
                  </a:lnTo>
                  <a:lnTo>
                    <a:pt x="510054" y="249714"/>
                  </a:lnTo>
                  <a:lnTo>
                    <a:pt x="539534" y="220420"/>
                  </a:lnTo>
                  <a:lnTo>
                    <a:pt x="563290" y="190084"/>
                  </a:lnTo>
                  <a:lnTo>
                    <a:pt x="592643" y="127272"/>
                  </a:lnTo>
                  <a:lnTo>
                    <a:pt x="597743" y="95289"/>
                  </a:lnTo>
                  <a:lnTo>
                    <a:pt x="596127" y="63252"/>
                  </a:lnTo>
                  <a:lnTo>
                    <a:pt x="587546" y="31406"/>
                  </a:lnTo>
                  <a:lnTo>
                    <a:pt x="571754" y="0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46770" y="5500370"/>
              <a:ext cx="640080" cy="838200"/>
            </a:xfrm>
            <a:custGeom>
              <a:avLst/>
              <a:gdLst/>
              <a:ahLst/>
              <a:cxnLst/>
              <a:rect l="l" t="t" r="r" b="b"/>
              <a:pathLst>
                <a:path w="640079" h="838200">
                  <a:moveTo>
                    <a:pt x="639572" y="485914"/>
                  </a:moveTo>
                  <a:lnTo>
                    <a:pt x="621634" y="424564"/>
                  </a:lnTo>
                  <a:lnTo>
                    <a:pt x="579658" y="369148"/>
                  </a:lnTo>
                  <a:lnTo>
                    <a:pt x="550423" y="344077"/>
                  </a:lnTo>
                  <a:lnTo>
                    <a:pt x="516099" y="320983"/>
                  </a:lnTo>
                  <a:lnTo>
                    <a:pt x="476994" y="300030"/>
                  </a:lnTo>
                  <a:lnTo>
                    <a:pt x="433413" y="281384"/>
                  </a:lnTo>
                  <a:lnTo>
                    <a:pt x="385665" y="265208"/>
                  </a:lnTo>
                  <a:lnTo>
                    <a:pt x="334055" y="251667"/>
                  </a:lnTo>
                  <a:lnTo>
                    <a:pt x="278892" y="240925"/>
                  </a:lnTo>
                  <a:lnTo>
                    <a:pt x="220481" y="233147"/>
                  </a:lnTo>
                  <a:lnTo>
                    <a:pt x="159130" y="228498"/>
                  </a:lnTo>
                  <a:lnTo>
                    <a:pt x="165226" y="304672"/>
                  </a:lnTo>
                  <a:lnTo>
                    <a:pt x="0" y="154851"/>
                  </a:lnTo>
                  <a:lnTo>
                    <a:pt x="140843" y="0"/>
                  </a:lnTo>
                  <a:lnTo>
                    <a:pt x="146938" y="76199"/>
                  </a:lnTo>
                  <a:lnTo>
                    <a:pt x="208316" y="80841"/>
                  </a:lnTo>
                  <a:lnTo>
                    <a:pt x="266750" y="88612"/>
                  </a:lnTo>
                  <a:lnTo>
                    <a:pt x="321932" y="99347"/>
                  </a:lnTo>
                  <a:lnTo>
                    <a:pt x="373558" y="112884"/>
                  </a:lnTo>
                  <a:lnTo>
                    <a:pt x="421319" y="129056"/>
                  </a:lnTo>
                  <a:lnTo>
                    <a:pt x="464909" y="147699"/>
                  </a:lnTo>
                  <a:lnTo>
                    <a:pt x="504022" y="168648"/>
                  </a:lnTo>
                  <a:lnTo>
                    <a:pt x="538351" y="191740"/>
                  </a:lnTo>
                  <a:lnTo>
                    <a:pt x="567590" y="216809"/>
                  </a:lnTo>
                  <a:lnTo>
                    <a:pt x="609569" y="272220"/>
                  </a:lnTo>
                  <a:lnTo>
                    <a:pt x="627506" y="333565"/>
                  </a:lnTo>
                  <a:lnTo>
                    <a:pt x="639572" y="485914"/>
                  </a:lnTo>
                  <a:lnTo>
                    <a:pt x="638917" y="517198"/>
                  </a:lnTo>
                  <a:lnTo>
                    <a:pt x="632100" y="548071"/>
                  </a:lnTo>
                  <a:lnTo>
                    <a:pt x="601158" y="607877"/>
                  </a:lnTo>
                  <a:lnTo>
                    <a:pt x="549100" y="663917"/>
                  </a:lnTo>
                  <a:lnTo>
                    <a:pt x="515889" y="690082"/>
                  </a:lnTo>
                  <a:lnTo>
                    <a:pt x="478281" y="714775"/>
                  </a:lnTo>
                  <a:lnTo>
                    <a:pt x="436572" y="737817"/>
                  </a:lnTo>
                  <a:lnTo>
                    <a:pt x="391056" y="759033"/>
                  </a:lnTo>
                  <a:lnTo>
                    <a:pt x="342026" y="778246"/>
                  </a:lnTo>
                  <a:lnTo>
                    <a:pt x="289778" y="795278"/>
                  </a:lnTo>
                  <a:lnTo>
                    <a:pt x="234605" y="809952"/>
                  </a:lnTo>
                  <a:lnTo>
                    <a:pt x="176802" y="822092"/>
                  </a:lnTo>
                  <a:lnTo>
                    <a:pt x="116663" y="831520"/>
                  </a:lnTo>
                  <a:lnTo>
                    <a:pt x="54482" y="838060"/>
                  </a:lnTo>
                  <a:lnTo>
                    <a:pt x="42290" y="685711"/>
                  </a:lnTo>
                  <a:lnTo>
                    <a:pt x="101081" y="679600"/>
                  </a:lnTo>
                  <a:lnTo>
                    <a:pt x="158277" y="670853"/>
                  </a:lnTo>
                  <a:lnTo>
                    <a:pt x="213588" y="659610"/>
                  </a:lnTo>
                  <a:lnTo>
                    <a:pt x="266720" y="646011"/>
                  </a:lnTo>
                  <a:lnTo>
                    <a:pt x="317382" y="630197"/>
                  </a:lnTo>
                  <a:lnTo>
                    <a:pt x="365283" y="612308"/>
                  </a:lnTo>
                  <a:lnTo>
                    <a:pt x="410130" y="592483"/>
                  </a:lnTo>
                  <a:lnTo>
                    <a:pt x="451632" y="570864"/>
                  </a:lnTo>
                  <a:lnTo>
                    <a:pt x="489496" y="547589"/>
                  </a:lnTo>
                  <a:lnTo>
                    <a:pt x="523432" y="522800"/>
                  </a:lnTo>
                  <a:lnTo>
                    <a:pt x="553146" y="496637"/>
                  </a:lnTo>
                  <a:lnTo>
                    <a:pt x="598744" y="440747"/>
                  </a:lnTo>
                  <a:lnTo>
                    <a:pt x="614045" y="411302"/>
                  </a:lnTo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1140" y="2441574"/>
            <a:ext cx="8693150" cy="3378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0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Lists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Introduction: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Definition,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Creation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list,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Traversal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list.</a:t>
            </a:r>
            <a:endParaRPr sz="2200">
              <a:latin typeface="Calibri"/>
              <a:cs typeface="Calibri"/>
            </a:endParaRPr>
          </a:p>
          <a:p>
            <a:pPr marL="12700" marR="687070">
              <a:lnSpc>
                <a:spcPts val="2630"/>
              </a:lnSpc>
              <a:spcBef>
                <a:spcPts val="100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95" dirty="0"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Operations</a:t>
            </a:r>
            <a:r>
              <a:rPr sz="2200" b="1" u="sng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–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concatenation/joining,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repetition/replication, </a:t>
            </a:r>
            <a:r>
              <a:rPr sz="2200" dirty="0">
                <a:latin typeface="Calibri"/>
                <a:cs typeface="Calibri"/>
              </a:rPr>
              <a:t>membership,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Comparison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Lists;</a:t>
            </a:r>
            <a:endParaRPr sz="2200">
              <a:latin typeface="Calibri"/>
              <a:cs typeface="Calibri"/>
            </a:endParaRPr>
          </a:p>
          <a:p>
            <a:pPr marL="1841500" marR="40640" indent="-1829435">
              <a:lnSpc>
                <a:spcPts val="2630"/>
              </a:lnSpc>
              <a:spcBef>
                <a:spcPts val="20"/>
              </a:spcBef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Functions/methods–</a:t>
            </a:r>
            <a:r>
              <a:rPr sz="2200" spc="-10" dirty="0">
                <a:latin typeface="Calibri"/>
                <a:cs typeface="Calibri"/>
              </a:rPr>
              <a:t>len(),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list(),append(),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extend(),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insert(),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count(), </a:t>
            </a:r>
            <a:r>
              <a:rPr sz="2200" dirty="0">
                <a:latin typeface="Calibri"/>
                <a:cs typeface="Calibri"/>
              </a:rPr>
              <a:t>index(),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remove(),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pop(),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reverse(),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sort(),min(),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max(),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sum()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565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Lists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Slicing;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Nested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lists;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finding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maximum,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minimum,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mean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numeric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values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stored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2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endParaRPr sz="2200">
              <a:latin typeface="Calibri"/>
              <a:cs typeface="Calibri"/>
            </a:endParaRPr>
          </a:p>
          <a:p>
            <a:pPr marL="7493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05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linear</a:t>
            </a:r>
            <a:r>
              <a:rPr sz="2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search</a:t>
            </a:r>
            <a:r>
              <a:rPr sz="22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numbers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Wingdings"/>
                <a:cs typeface="Wingdings"/>
              </a:rPr>
              <a:t></a:t>
            </a:r>
            <a:r>
              <a:rPr sz="2200" spc="-110" dirty="0">
                <a:latin typeface="Times New Roman"/>
                <a:cs typeface="Times New Roman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counting</a:t>
            </a:r>
            <a:r>
              <a:rPr sz="22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2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frequency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2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elements</a:t>
            </a:r>
            <a:r>
              <a:rPr sz="22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</a:t>
            </a:r>
            <a:r>
              <a:rPr sz="22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</a:t>
            </a:r>
            <a:r>
              <a:rPr sz="2200" b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358900" y="0"/>
            <a:ext cx="6578600" cy="1245235"/>
            <a:chOff x="1358900" y="0"/>
            <a:chExt cx="6578600" cy="1245235"/>
          </a:xfrm>
        </p:grpSpPr>
        <p:sp>
          <p:nvSpPr>
            <p:cNvPr id="5" name="object 5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6361938" y="0"/>
                  </a:moveTo>
                  <a:lnTo>
                    <a:pt x="191262" y="0"/>
                  </a:lnTo>
                  <a:lnTo>
                    <a:pt x="147397" y="5049"/>
                  </a:lnTo>
                  <a:lnTo>
                    <a:pt x="107135" y="19434"/>
                  </a:lnTo>
                  <a:lnTo>
                    <a:pt x="71623" y="42007"/>
                  </a:lnTo>
                  <a:lnTo>
                    <a:pt x="42007" y="71623"/>
                  </a:lnTo>
                  <a:lnTo>
                    <a:pt x="19434" y="107135"/>
                  </a:lnTo>
                  <a:lnTo>
                    <a:pt x="5049" y="147397"/>
                  </a:lnTo>
                  <a:lnTo>
                    <a:pt x="0" y="191261"/>
                  </a:lnTo>
                  <a:lnTo>
                    <a:pt x="0" y="956437"/>
                  </a:lnTo>
                  <a:lnTo>
                    <a:pt x="5049" y="1000309"/>
                  </a:lnTo>
                  <a:lnTo>
                    <a:pt x="19434" y="1040588"/>
                  </a:lnTo>
                  <a:lnTo>
                    <a:pt x="42007" y="1076125"/>
                  </a:lnTo>
                  <a:lnTo>
                    <a:pt x="71623" y="1105768"/>
                  </a:lnTo>
                  <a:lnTo>
                    <a:pt x="107135" y="1128366"/>
                  </a:lnTo>
                  <a:lnTo>
                    <a:pt x="147397" y="1142769"/>
                  </a:lnTo>
                  <a:lnTo>
                    <a:pt x="191262" y="1147826"/>
                  </a:lnTo>
                  <a:lnTo>
                    <a:pt x="6361938" y="1147826"/>
                  </a:lnTo>
                  <a:lnTo>
                    <a:pt x="6405802" y="1142769"/>
                  </a:lnTo>
                  <a:lnTo>
                    <a:pt x="6446064" y="1128366"/>
                  </a:lnTo>
                  <a:lnTo>
                    <a:pt x="6481576" y="1105768"/>
                  </a:lnTo>
                  <a:lnTo>
                    <a:pt x="6511192" y="1076125"/>
                  </a:lnTo>
                  <a:lnTo>
                    <a:pt x="6533765" y="1040588"/>
                  </a:lnTo>
                  <a:lnTo>
                    <a:pt x="6548150" y="1000309"/>
                  </a:lnTo>
                  <a:lnTo>
                    <a:pt x="6553200" y="956437"/>
                  </a:lnTo>
                  <a:lnTo>
                    <a:pt x="6553200" y="191261"/>
                  </a:lnTo>
                  <a:lnTo>
                    <a:pt x="6548150" y="147397"/>
                  </a:lnTo>
                  <a:lnTo>
                    <a:pt x="6533765" y="107135"/>
                  </a:lnTo>
                  <a:lnTo>
                    <a:pt x="6511192" y="71623"/>
                  </a:lnTo>
                  <a:lnTo>
                    <a:pt x="6481576" y="42007"/>
                  </a:lnTo>
                  <a:lnTo>
                    <a:pt x="6446064" y="19434"/>
                  </a:lnTo>
                  <a:lnTo>
                    <a:pt x="6405802" y="5049"/>
                  </a:lnTo>
                  <a:lnTo>
                    <a:pt x="63619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71600" y="76200"/>
              <a:ext cx="6553200" cy="1148080"/>
            </a:xfrm>
            <a:custGeom>
              <a:avLst/>
              <a:gdLst/>
              <a:ahLst/>
              <a:cxnLst/>
              <a:rect l="l" t="t" r="r" b="b"/>
              <a:pathLst>
                <a:path w="6553200" h="1148080">
                  <a:moveTo>
                    <a:pt x="0" y="191261"/>
                  </a:moveTo>
                  <a:lnTo>
                    <a:pt x="5049" y="147397"/>
                  </a:lnTo>
                  <a:lnTo>
                    <a:pt x="19434" y="107135"/>
                  </a:lnTo>
                  <a:lnTo>
                    <a:pt x="42007" y="71623"/>
                  </a:lnTo>
                  <a:lnTo>
                    <a:pt x="71623" y="42007"/>
                  </a:lnTo>
                  <a:lnTo>
                    <a:pt x="107135" y="19434"/>
                  </a:lnTo>
                  <a:lnTo>
                    <a:pt x="147397" y="5049"/>
                  </a:lnTo>
                  <a:lnTo>
                    <a:pt x="191262" y="0"/>
                  </a:lnTo>
                  <a:lnTo>
                    <a:pt x="6361938" y="0"/>
                  </a:lnTo>
                  <a:lnTo>
                    <a:pt x="6405802" y="5049"/>
                  </a:lnTo>
                  <a:lnTo>
                    <a:pt x="6446064" y="19434"/>
                  </a:lnTo>
                  <a:lnTo>
                    <a:pt x="6481576" y="42007"/>
                  </a:lnTo>
                  <a:lnTo>
                    <a:pt x="6511192" y="71623"/>
                  </a:lnTo>
                  <a:lnTo>
                    <a:pt x="6533765" y="107135"/>
                  </a:lnTo>
                  <a:lnTo>
                    <a:pt x="6548150" y="147397"/>
                  </a:lnTo>
                  <a:lnTo>
                    <a:pt x="6553200" y="191261"/>
                  </a:lnTo>
                  <a:lnTo>
                    <a:pt x="6553200" y="956437"/>
                  </a:lnTo>
                  <a:lnTo>
                    <a:pt x="6548150" y="1000309"/>
                  </a:lnTo>
                  <a:lnTo>
                    <a:pt x="6533765" y="1040588"/>
                  </a:lnTo>
                  <a:lnTo>
                    <a:pt x="6511192" y="1076125"/>
                  </a:lnTo>
                  <a:lnTo>
                    <a:pt x="6481576" y="1105768"/>
                  </a:lnTo>
                  <a:lnTo>
                    <a:pt x="6446064" y="1128366"/>
                  </a:lnTo>
                  <a:lnTo>
                    <a:pt x="6405802" y="1142769"/>
                  </a:lnTo>
                  <a:lnTo>
                    <a:pt x="6361938" y="1147826"/>
                  </a:lnTo>
                  <a:lnTo>
                    <a:pt x="191262" y="1147826"/>
                  </a:lnTo>
                  <a:lnTo>
                    <a:pt x="147397" y="1142769"/>
                  </a:lnTo>
                  <a:lnTo>
                    <a:pt x="107135" y="1128366"/>
                  </a:lnTo>
                  <a:lnTo>
                    <a:pt x="71623" y="1105768"/>
                  </a:lnTo>
                  <a:lnTo>
                    <a:pt x="42007" y="1076125"/>
                  </a:lnTo>
                  <a:lnTo>
                    <a:pt x="19434" y="1040588"/>
                  </a:lnTo>
                  <a:lnTo>
                    <a:pt x="5049" y="1000309"/>
                  </a:lnTo>
                  <a:lnTo>
                    <a:pt x="0" y="956437"/>
                  </a:lnTo>
                  <a:lnTo>
                    <a:pt x="0" y="191261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99232" y="0"/>
              <a:ext cx="3332988" cy="69646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0504" y="583691"/>
              <a:ext cx="2808731" cy="11887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4767" y="504444"/>
              <a:ext cx="992124" cy="74066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816352" y="696468"/>
              <a:ext cx="3806952" cy="5379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14871" y="688848"/>
              <a:ext cx="679703" cy="5455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06039" y="1114044"/>
              <a:ext cx="4137660" cy="10515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270250" y="65913"/>
            <a:ext cx="2740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sng" spc="55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CONTENTS</a:t>
            </a:r>
            <a:endParaRPr sz="3600">
              <a:latin typeface="Comic Sans MS"/>
              <a:cs typeface="Comic Sans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72200" y="152400"/>
            <a:ext cx="1752600" cy="4572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631215" y="1853628"/>
            <a:ext cx="2493010" cy="58483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XI</a:t>
            </a:r>
            <a:r>
              <a:rPr sz="32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CS</a:t>
            </a:r>
            <a:r>
              <a:rPr sz="3200" b="1" u="sng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2020-21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3765" y="5892228"/>
            <a:ext cx="2408555" cy="58483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215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70"/>
              </a:spcBef>
            </a:pP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XI</a:t>
            </a:r>
            <a:r>
              <a:rPr sz="32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IP</a:t>
            </a:r>
            <a:r>
              <a:rPr sz="3200" b="1" u="sng" spc="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2020-21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5940" y="6410959"/>
            <a:ext cx="796417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Lists: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list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operations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-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creating,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initializing,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traversing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and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manipulating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2605785" y="614629"/>
            <a:ext cx="407098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15"/>
              </a:lnSpc>
              <a:spcBef>
                <a:spcPts val="100"/>
              </a:spcBef>
            </a:pPr>
            <a:r>
              <a:rPr u="sng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(</a:t>
            </a:r>
            <a:r>
              <a:rPr u="sng" spc="185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sng" spc="70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Learning</a:t>
            </a:r>
            <a:r>
              <a:rPr sz="2400" u="sng" spc="250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sng" spc="70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Outcomes</a:t>
            </a:r>
            <a:r>
              <a:rPr sz="2400" u="sng" spc="204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sng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)</a:t>
            </a:r>
            <a:r>
              <a:rPr sz="2400" u="sng" spc="260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b="0" u="sng" spc="-50" dirty="0">
                <a:solidFill>
                  <a:srgbClr val="FFCC66"/>
                </a:solidFill>
                <a:uFill>
                  <a:solidFill>
                    <a:srgbClr val="FFCC66"/>
                  </a:solidFill>
                </a:uFill>
                <a:latin typeface="Wingdings"/>
                <a:cs typeface="Wingdings"/>
              </a:rPr>
              <a:t></a:t>
            </a:r>
            <a:endParaRPr sz="2400">
              <a:latin typeface="Wingdings"/>
              <a:cs typeface="Wingdings"/>
            </a:endParaRPr>
          </a:p>
          <a:p>
            <a:pPr marL="497840" algn="ctr">
              <a:lnSpc>
                <a:spcPts val="5355"/>
              </a:lnSpc>
            </a:pPr>
            <a:r>
              <a:rPr sz="48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LIST</a:t>
            </a:r>
            <a:r>
              <a:rPr sz="4800" u="sng" spc="-29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in </a:t>
            </a:r>
            <a:r>
              <a:rPr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Python</a:t>
            </a:r>
            <a:endParaRPr sz="4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31772"/>
            <a:ext cx="2667000" cy="5226685"/>
          </a:xfrm>
          <a:custGeom>
            <a:avLst/>
            <a:gdLst/>
            <a:ahLst/>
            <a:cxnLst/>
            <a:rect l="l" t="t" r="r" b="b"/>
            <a:pathLst>
              <a:path w="2667000" h="5226684">
                <a:moveTo>
                  <a:pt x="2667000" y="0"/>
                </a:moveTo>
                <a:lnTo>
                  <a:pt x="0" y="0"/>
                </a:lnTo>
                <a:lnTo>
                  <a:pt x="0" y="5226226"/>
                </a:lnTo>
                <a:lnTo>
                  <a:pt x="2667000" y="5226226"/>
                </a:lnTo>
                <a:lnTo>
                  <a:pt x="2667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802384"/>
            <a:ext cx="2468245" cy="51200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38125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25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append()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 marR="67310">
              <a:lnSpc>
                <a:spcPct val="100000"/>
              </a:lnSpc>
              <a:spcBef>
                <a:spcPts val="65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r>
              <a:rPr sz="1800" spc="-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 count(),index(),</a:t>
            </a:r>
            <a:r>
              <a:rPr sz="18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r>
              <a:rPr sz="1800" spc="-8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max(), sum(),clear()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987331" y="2486167"/>
            <a:ext cx="6042025" cy="4219575"/>
            <a:chOff x="2987331" y="2486167"/>
            <a:chExt cx="6042025" cy="42195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87331" y="2486167"/>
              <a:ext cx="6041640" cy="421943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134610" y="3920617"/>
              <a:ext cx="3815079" cy="1184275"/>
            </a:xfrm>
            <a:custGeom>
              <a:avLst/>
              <a:gdLst/>
              <a:ahLst/>
              <a:cxnLst/>
              <a:rect l="l" t="t" r="r" b="b"/>
              <a:pathLst>
                <a:path w="3815079" h="1184275">
                  <a:moveTo>
                    <a:pt x="3734562" y="0"/>
                  </a:moveTo>
                  <a:lnTo>
                    <a:pt x="194310" y="485901"/>
                  </a:lnTo>
                  <a:lnTo>
                    <a:pt x="178562" y="370839"/>
                  </a:lnTo>
                  <a:lnTo>
                    <a:pt x="0" y="809751"/>
                  </a:lnTo>
                  <a:lnTo>
                    <a:pt x="290194" y="1184274"/>
                  </a:lnTo>
                  <a:lnTo>
                    <a:pt x="274447" y="1069212"/>
                  </a:lnTo>
                  <a:lnTo>
                    <a:pt x="3814571" y="583310"/>
                  </a:lnTo>
                  <a:lnTo>
                    <a:pt x="373456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34610" y="3920617"/>
              <a:ext cx="3815079" cy="1184275"/>
            </a:xfrm>
            <a:custGeom>
              <a:avLst/>
              <a:gdLst/>
              <a:ahLst/>
              <a:cxnLst/>
              <a:rect l="l" t="t" r="r" b="b"/>
              <a:pathLst>
                <a:path w="3815079" h="1184275">
                  <a:moveTo>
                    <a:pt x="0" y="809751"/>
                  </a:moveTo>
                  <a:lnTo>
                    <a:pt x="178562" y="370839"/>
                  </a:lnTo>
                  <a:lnTo>
                    <a:pt x="194310" y="485901"/>
                  </a:lnTo>
                  <a:lnTo>
                    <a:pt x="3734562" y="0"/>
                  </a:lnTo>
                  <a:lnTo>
                    <a:pt x="3814571" y="583310"/>
                  </a:lnTo>
                  <a:lnTo>
                    <a:pt x="274447" y="1069212"/>
                  </a:lnTo>
                  <a:lnTo>
                    <a:pt x="290194" y="1184274"/>
                  </a:lnTo>
                  <a:lnTo>
                    <a:pt x="0" y="80975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46039" y="4126865"/>
              <a:ext cx="2879090" cy="5524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76800" y="2971800"/>
              <a:ext cx="4038600" cy="990600"/>
            </a:xfrm>
            <a:custGeom>
              <a:avLst/>
              <a:gdLst/>
              <a:ahLst/>
              <a:cxnLst/>
              <a:rect l="l" t="t" r="r" b="b"/>
              <a:pathLst>
                <a:path w="4038600" h="990600">
                  <a:moveTo>
                    <a:pt x="495300" y="0"/>
                  </a:moveTo>
                  <a:lnTo>
                    <a:pt x="0" y="495300"/>
                  </a:lnTo>
                  <a:lnTo>
                    <a:pt x="495300" y="990600"/>
                  </a:lnTo>
                  <a:lnTo>
                    <a:pt x="495300" y="742950"/>
                  </a:lnTo>
                  <a:lnTo>
                    <a:pt x="4038600" y="742950"/>
                  </a:lnTo>
                  <a:lnTo>
                    <a:pt x="4038600" y="247650"/>
                  </a:lnTo>
                  <a:lnTo>
                    <a:pt x="495300" y="24765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7792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76800" y="2971800"/>
              <a:ext cx="4038600" cy="990600"/>
            </a:xfrm>
            <a:custGeom>
              <a:avLst/>
              <a:gdLst/>
              <a:ahLst/>
              <a:cxnLst/>
              <a:rect l="l" t="t" r="r" b="b"/>
              <a:pathLst>
                <a:path w="4038600" h="990600">
                  <a:moveTo>
                    <a:pt x="0" y="495300"/>
                  </a:moveTo>
                  <a:lnTo>
                    <a:pt x="495300" y="0"/>
                  </a:lnTo>
                  <a:lnTo>
                    <a:pt x="495300" y="247650"/>
                  </a:lnTo>
                  <a:lnTo>
                    <a:pt x="4038600" y="247650"/>
                  </a:lnTo>
                  <a:lnTo>
                    <a:pt x="4038600" y="742950"/>
                  </a:lnTo>
                  <a:lnTo>
                    <a:pt x="495300" y="742950"/>
                  </a:lnTo>
                  <a:lnTo>
                    <a:pt x="495300" y="9906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819400" y="1038733"/>
            <a:ext cx="6248400" cy="1323975"/>
          </a:xfrm>
          <a:prstGeom prst="rect">
            <a:avLst/>
          </a:prstGeom>
          <a:solidFill>
            <a:srgbClr val="CCFFCC"/>
          </a:solidFill>
          <a:ln w="12700">
            <a:solidFill>
              <a:srgbClr val="00AF50"/>
            </a:solidFill>
          </a:ln>
        </p:spPr>
        <p:txBody>
          <a:bodyPr vert="horz" wrap="square" lIns="0" tIns="19685" rIns="0" bIns="0" rtlCol="0">
            <a:spAutoFit/>
          </a:bodyPr>
          <a:lstStyle/>
          <a:p>
            <a:pPr marL="308610" marR="302260" algn="ctr">
              <a:lnSpc>
                <a:spcPct val="102099"/>
              </a:lnSpc>
              <a:spcBef>
                <a:spcPts val="155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append()</a:t>
            </a:r>
            <a:r>
              <a:rPr sz="2800" b="1" spc="-17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function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takes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single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parameter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adds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exactly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one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element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000" b="1" spc="-10" dirty="0">
                <a:latin typeface="Calibri"/>
                <a:cs typeface="Calibri"/>
              </a:rPr>
              <a:t>.</a:t>
            </a:r>
            <a:r>
              <a:rPr sz="2000" b="1" spc="500" dirty="0">
                <a:latin typeface="Calibri"/>
                <a:cs typeface="Calibri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It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takes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exactly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one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element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and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no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value.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52750" y="2419350"/>
            <a:ext cx="6134100" cy="4305300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80"/>
              </a:spcBef>
            </a:pPr>
            <a:endParaRPr sz="1500">
              <a:latin typeface="Times New Roman"/>
              <a:cs typeface="Times New Roman"/>
            </a:endParaRPr>
          </a:p>
          <a:p>
            <a:pPr marL="1999614" algn="ctr">
              <a:lnSpc>
                <a:spcPct val="100000"/>
              </a:lnSpc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Here,</a:t>
            </a:r>
            <a:r>
              <a:rPr sz="15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append()</a:t>
            </a:r>
            <a:r>
              <a:rPr sz="1800" b="1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function</a:t>
            </a:r>
            <a:r>
              <a:rPr sz="15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takes</a:t>
            </a:r>
            <a:r>
              <a:rPr sz="15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one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single</a:t>
            </a:r>
            <a:endParaRPr sz="1500">
              <a:latin typeface="Calibri"/>
              <a:cs typeface="Calibri"/>
            </a:endParaRPr>
          </a:p>
          <a:p>
            <a:pPr marL="2003425" algn="ctr">
              <a:lnSpc>
                <a:spcPct val="100000"/>
              </a:lnSpc>
              <a:spcBef>
                <a:spcPts val="25"/>
              </a:spcBef>
            </a:pP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parameter</a:t>
            </a:r>
            <a:r>
              <a:rPr sz="1500" b="1" spc="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r>
              <a:rPr sz="15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15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5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FFFF"/>
                </a:solidFill>
                <a:latin typeface="Calibri"/>
                <a:cs typeface="Calibri"/>
              </a:rPr>
              <a:t>example,</a:t>
            </a:r>
            <a:r>
              <a:rPr sz="15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alibri"/>
                <a:cs typeface="Calibri"/>
              </a:rPr>
              <a:t>30.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0" y="-38"/>
            <a:ext cx="9144000" cy="1016000"/>
          </a:xfrm>
          <a:custGeom>
            <a:avLst/>
            <a:gdLst/>
            <a:ahLst/>
            <a:cxnLst/>
            <a:rect l="l" t="t" r="r" b="b"/>
            <a:pathLst>
              <a:path w="9144000" h="1016000">
                <a:moveTo>
                  <a:pt x="9144000" y="0"/>
                </a:moveTo>
                <a:lnTo>
                  <a:pt x="0" y="0"/>
                </a:lnTo>
                <a:lnTo>
                  <a:pt x="0" y="1015657"/>
                </a:lnTo>
                <a:lnTo>
                  <a:pt x="9144000" y="101565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103733" y="-15798"/>
            <a:ext cx="89376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spc="-25" dirty="0"/>
              <a:t>LIST-</a:t>
            </a:r>
            <a:r>
              <a:rPr sz="6000" spc="-10" dirty="0">
                <a:solidFill>
                  <a:srgbClr val="FFFF00"/>
                </a:solidFill>
              </a:rPr>
              <a:t>append()</a:t>
            </a:r>
            <a:endParaRPr sz="6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33805"/>
            <a:ext cx="9150350" cy="3198495"/>
            <a:chOff x="0" y="1233805"/>
            <a:chExt cx="9150350" cy="31984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39838" y="1788519"/>
              <a:ext cx="6553683" cy="263108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08250" y="1746250"/>
              <a:ext cx="6635750" cy="2679700"/>
            </a:xfrm>
            <a:custGeom>
              <a:avLst/>
              <a:gdLst/>
              <a:ahLst/>
              <a:cxnLst/>
              <a:rect l="l" t="t" r="r" b="b"/>
              <a:pathLst>
                <a:path w="6635750" h="2679700">
                  <a:moveTo>
                    <a:pt x="0" y="2679700"/>
                  </a:moveTo>
                  <a:lnTo>
                    <a:pt x="6635750" y="2679700"/>
                  </a:lnTo>
                </a:path>
                <a:path w="6635750" h="2679700">
                  <a:moveTo>
                    <a:pt x="6635750" y="0"/>
                  </a:moveTo>
                  <a:lnTo>
                    <a:pt x="0" y="0"/>
                  </a:lnTo>
                  <a:lnTo>
                    <a:pt x="0" y="2679700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233805"/>
              <a:ext cx="2514600" cy="3157220"/>
            </a:xfrm>
            <a:custGeom>
              <a:avLst/>
              <a:gdLst/>
              <a:ahLst/>
              <a:cxnLst/>
              <a:rect l="l" t="t" r="r" b="b"/>
              <a:pathLst>
                <a:path w="2514600" h="3157220">
                  <a:moveTo>
                    <a:pt x="0" y="3156966"/>
                  </a:moveTo>
                  <a:lnTo>
                    <a:pt x="2514600" y="3156966"/>
                  </a:lnTo>
                  <a:lnTo>
                    <a:pt x="2514600" y="0"/>
                  </a:lnTo>
                  <a:lnTo>
                    <a:pt x="0" y="0"/>
                  </a:lnTo>
                  <a:lnTo>
                    <a:pt x="0" y="31569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8739" y="1205839"/>
            <a:ext cx="2140585" cy="311086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80"/>
              </a:spcBef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400" b="1" u="sng" spc="-4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4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4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60"/>
              </a:lnSpc>
              <a:spcBef>
                <a:spcPts val="385"/>
              </a:spcBef>
            </a:pPr>
            <a:r>
              <a:rPr sz="14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4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4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2140"/>
              </a:lnSpc>
            </a:pPr>
            <a:r>
              <a:rPr sz="18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1800" b="1" spc="-10" dirty="0">
                <a:solidFill>
                  <a:srgbClr val="FFC000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12700" marR="268605">
              <a:lnSpc>
                <a:spcPct val="100000"/>
              </a:lnSpc>
              <a:spcBef>
                <a:spcPts val="30"/>
              </a:spcBef>
            </a:pP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2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200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list(),append(),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extend()</a:t>
            </a:r>
            <a:r>
              <a:rPr sz="1400" spc="-2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400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insert(), count(),index(),</a:t>
            </a: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endParaRPr sz="14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</a:pP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400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r>
              <a:rPr sz="14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sort(),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min(),</a:t>
            </a:r>
            <a:r>
              <a:rPr sz="1400" spc="-7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400" spc="-6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C000"/>
                </a:solidFill>
                <a:latin typeface="Calibri"/>
                <a:cs typeface="Calibri"/>
              </a:rPr>
              <a:t>sum(),clear()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4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4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4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max,min,</a:t>
            </a:r>
            <a:r>
              <a:rPr sz="14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400">
              <a:latin typeface="Calibri"/>
              <a:cs typeface="Calibri"/>
            </a:endParaRPr>
          </a:p>
          <a:p>
            <a:pPr marL="50165">
              <a:lnSpc>
                <a:spcPct val="100000"/>
              </a:lnSpc>
              <a:spcBef>
                <a:spcPts val="15"/>
              </a:spcBef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4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4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4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counting </a:t>
            </a:r>
            <a:r>
              <a:rPr sz="1400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4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84450" y="831811"/>
            <a:ext cx="6565900" cy="843915"/>
            <a:chOff x="2584450" y="831811"/>
            <a:chExt cx="6565900" cy="843915"/>
          </a:xfrm>
        </p:grpSpPr>
        <p:sp>
          <p:nvSpPr>
            <p:cNvPr id="8" name="object 8"/>
            <p:cNvSpPr/>
            <p:nvPr/>
          </p:nvSpPr>
          <p:spPr>
            <a:xfrm>
              <a:off x="2590800" y="838161"/>
              <a:ext cx="6553200" cy="831215"/>
            </a:xfrm>
            <a:custGeom>
              <a:avLst/>
              <a:gdLst/>
              <a:ahLst/>
              <a:cxnLst/>
              <a:rect l="l" t="t" r="r" b="b"/>
              <a:pathLst>
                <a:path w="6553200" h="831214">
                  <a:moveTo>
                    <a:pt x="6553200" y="0"/>
                  </a:moveTo>
                  <a:lnTo>
                    <a:pt x="0" y="0"/>
                  </a:lnTo>
                  <a:lnTo>
                    <a:pt x="0" y="830999"/>
                  </a:lnTo>
                  <a:lnTo>
                    <a:pt x="6553200" y="830999"/>
                  </a:lnTo>
                  <a:lnTo>
                    <a:pt x="6553200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90800" y="838161"/>
              <a:ext cx="6553200" cy="831215"/>
            </a:xfrm>
            <a:custGeom>
              <a:avLst/>
              <a:gdLst/>
              <a:ahLst/>
              <a:cxnLst/>
              <a:rect l="l" t="t" r="r" b="b"/>
              <a:pathLst>
                <a:path w="6553200" h="831214">
                  <a:moveTo>
                    <a:pt x="0" y="830999"/>
                  </a:moveTo>
                  <a:lnTo>
                    <a:pt x="6553200" y="830999"/>
                  </a:lnTo>
                  <a:lnTo>
                    <a:pt x="6553200" y="0"/>
                  </a:lnTo>
                  <a:lnTo>
                    <a:pt x="0" y="0"/>
                  </a:lnTo>
                  <a:lnTo>
                    <a:pt x="0" y="830999"/>
                  </a:lnTo>
                  <a:close/>
                </a:path>
              </a:pathLst>
            </a:custGeom>
            <a:ln w="127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878073" y="852678"/>
            <a:ext cx="5977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extend()</a:t>
            </a:r>
            <a:r>
              <a:rPr sz="2800" b="1" spc="-1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function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adds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iterable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(Eg.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Another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List/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11929" y="1285494"/>
            <a:ext cx="37109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Tuple/String)</a:t>
            </a:r>
            <a:r>
              <a:rPr sz="20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at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end</a:t>
            </a:r>
            <a:r>
              <a:rPr sz="2000" b="1" u="sng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940300" y="1739900"/>
            <a:ext cx="4064000" cy="711200"/>
            <a:chOff x="4940300" y="1739900"/>
            <a:chExt cx="4064000" cy="711200"/>
          </a:xfrm>
        </p:grpSpPr>
        <p:sp>
          <p:nvSpPr>
            <p:cNvPr id="13" name="object 13"/>
            <p:cNvSpPr/>
            <p:nvPr/>
          </p:nvSpPr>
          <p:spPr>
            <a:xfrm>
              <a:off x="4953000" y="1752600"/>
              <a:ext cx="4038600" cy="685800"/>
            </a:xfrm>
            <a:custGeom>
              <a:avLst/>
              <a:gdLst/>
              <a:ahLst/>
              <a:cxnLst/>
              <a:rect l="l" t="t" r="r" b="b"/>
              <a:pathLst>
                <a:path w="4038600" h="685800">
                  <a:moveTo>
                    <a:pt x="464312" y="0"/>
                  </a:moveTo>
                  <a:lnTo>
                    <a:pt x="0" y="342900"/>
                  </a:lnTo>
                  <a:lnTo>
                    <a:pt x="464312" y="685800"/>
                  </a:lnTo>
                  <a:lnTo>
                    <a:pt x="464312" y="581787"/>
                  </a:lnTo>
                  <a:lnTo>
                    <a:pt x="4038600" y="581787"/>
                  </a:lnTo>
                  <a:lnTo>
                    <a:pt x="4038600" y="104012"/>
                  </a:lnTo>
                  <a:lnTo>
                    <a:pt x="464312" y="104012"/>
                  </a:lnTo>
                  <a:lnTo>
                    <a:pt x="4643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953000" y="1752600"/>
              <a:ext cx="4038600" cy="685800"/>
            </a:xfrm>
            <a:custGeom>
              <a:avLst/>
              <a:gdLst/>
              <a:ahLst/>
              <a:cxnLst/>
              <a:rect l="l" t="t" r="r" b="b"/>
              <a:pathLst>
                <a:path w="4038600" h="685800">
                  <a:moveTo>
                    <a:pt x="0" y="342900"/>
                  </a:moveTo>
                  <a:lnTo>
                    <a:pt x="464312" y="0"/>
                  </a:lnTo>
                  <a:lnTo>
                    <a:pt x="464312" y="104012"/>
                  </a:lnTo>
                  <a:lnTo>
                    <a:pt x="4038600" y="104012"/>
                  </a:lnTo>
                  <a:lnTo>
                    <a:pt x="4038600" y="581787"/>
                  </a:lnTo>
                  <a:lnTo>
                    <a:pt x="464312" y="581787"/>
                  </a:lnTo>
                  <a:lnTo>
                    <a:pt x="464312" y="685800"/>
                  </a:lnTo>
                  <a:lnTo>
                    <a:pt x="0" y="3429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32297" y="1842338"/>
            <a:ext cx="340360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500" b="1" spc="2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another</a:t>
            </a: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unnamed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containing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one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element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[30].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125118" y="-6908"/>
            <a:ext cx="68961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5854" algn="l"/>
              </a:tabLst>
            </a:pPr>
            <a:r>
              <a:rPr sz="2800" dirty="0"/>
              <a:t>Functions</a:t>
            </a:r>
            <a:r>
              <a:rPr sz="2800" spc="-80" dirty="0"/>
              <a:t> </a:t>
            </a:r>
            <a:r>
              <a:rPr sz="2800" dirty="0"/>
              <a:t>/</a:t>
            </a:r>
            <a:r>
              <a:rPr sz="2800" spc="-80" dirty="0"/>
              <a:t> </a:t>
            </a:r>
            <a:r>
              <a:rPr sz="2800" dirty="0"/>
              <a:t>Methods</a:t>
            </a:r>
            <a:r>
              <a:rPr sz="2800" spc="-70" dirty="0"/>
              <a:t> </a:t>
            </a:r>
            <a:r>
              <a:rPr sz="2800" spc="-35" dirty="0"/>
              <a:t>on</a:t>
            </a:r>
            <a:r>
              <a:rPr sz="2800" dirty="0"/>
              <a:t>	</a:t>
            </a:r>
            <a:r>
              <a:rPr sz="4400" spc="-25" dirty="0"/>
              <a:t>LIST-</a:t>
            </a:r>
            <a:r>
              <a:rPr sz="4800" spc="-10" dirty="0">
                <a:solidFill>
                  <a:srgbClr val="FFFF00"/>
                </a:solidFill>
              </a:rPr>
              <a:t>extend()</a:t>
            </a:r>
            <a:endParaRPr sz="4800"/>
          </a:p>
        </p:txBody>
      </p:sp>
      <p:grpSp>
        <p:nvGrpSpPr>
          <p:cNvPr id="18" name="object 18"/>
          <p:cNvGrpSpPr/>
          <p:nvPr/>
        </p:nvGrpSpPr>
        <p:grpSpPr>
          <a:xfrm>
            <a:off x="-6350" y="772134"/>
            <a:ext cx="9156700" cy="6086475"/>
            <a:chOff x="-6350" y="772134"/>
            <a:chExt cx="9156700" cy="6086475"/>
          </a:xfrm>
        </p:grpSpPr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419599"/>
              <a:ext cx="9144000" cy="243839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0" y="4413249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914400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772134"/>
              <a:ext cx="2590800" cy="462280"/>
            </a:xfrm>
            <a:custGeom>
              <a:avLst/>
              <a:gdLst/>
              <a:ahLst/>
              <a:cxnLst/>
              <a:rect l="l" t="t" r="r" b="b"/>
              <a:pathLst>
                <a:path w="2590800" h="462280">
                  <a:moveTo>
                    <a:pt x="2590800" y="0"/>
                  </a:moveTo>
                  <a:lnTo>
                    <a:pt x="0" y="0"/>
                  </a:lnTo>
                  <a:lnTo>
                    <a:pt x="0" y="461670"/>
                  </a:lnTo>
                  <a:lnTo>
                    <a:pt x="2590800" y="461670"/>
                  </a:lnTo>
                  <a:lnTo>
                    <a:pt x="25908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23773" y="799338"/>
            <a:ext cx="1742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778500" y="2349500"/>
            <a:ext cx="3302000" cy="939800"/>
            <a:chOff x="5778500" y="2349500"/>
            <a:chExt cx="3302000" cy="939800"/>
          </a:xfrm>
        </p:grpSpPr>
        <p:sp>
          <p:nvSpPr>
            <p:cNvPr id="24" name="object 24"/>
            <p:cNvSpPr/>
            <p:nvPr/>
          </p:nvSpPr>
          <p:spPr>
            <a:xfrm>
              <a:off x="5791200" y="2362200"/>
              <a:ext cx="3276600" cy="914400"/>
            </a:xfrm>
            <a:custGeom>
              <a:avLst/>
              <a:gdLst/>
              <a:ahLst/>
              <a:cxnLst/>
              <a:rect l="l" t="t" r="r" b="b"/>
              <a:pathLst>
                <a:path w="3276600" h="914400">
                  <a:moveTo>
                    <a:pt x="526161" y="0"/>
                  </a:moveTo>
                  <a:lnTo>
                    <a:pt x="0" y="457200"/>
                  </a:lnTo>
                  <a:lnTo>
                    <a:pt x="526161" y="914400"/>
                  </a:lnTo>
                  <a:lnTo>
                    <a:pt x="526161" y="775715"/>
                  </a:lnTo>
                  <a:lnTo>
                    <a:pt x="3276600" y="775715"/>
                  </a:lnTo>
                  <a:lnTo>
                    <a:pt x="3276600" y="138684"/>
                  </a:lnTo>
                  <a:lnTo>
                    <a:pt x="526161" y="138684"/>
                  </a:lnTo>
                  <a:lnTo>
                    <a:pt x="52616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791200" y="2362200"/>
              <a:ext cx="3276600" cy="914400"/>
            </a:xfrm>
            <a:custGeom>
              <a:avLst/>
              <a:gdLst/>
              <a:ahLst/>
              <a:cxnLst/>
              <a:rect l="l" t="t" r="r" b="b"/>
              <a:pathLst>
                <a:path w="3276600" h="914400">
                  <a:moveTo>
                    <a:pt x="0" y="457200"/>
                  </a:moveTo>
                  <a:lnTo>
                    <a:pt x="526161" y="0"/>
                  </a:lnTo>
                  <a:lnTo>
                    <a:pt x="526161" y="138684"/>
                  </a:lnTo>
                  <a:lnTo>
                    <a:pt x="3276600" y="138684"/>
                  </a:lnTo>
                  <a:lnTo>
                    <a:pt x="3276600" y="775715"/>
                  </a:lnTo>
                  <a:lnTo>
                    <a:pt x="526161" y="775715"/>
                  </a:lnTo>
                  <a:lnTo>
                    <a:pt x="526161" y="914400"/>
                  </a:lnTo>
                  <a:lnTo>
                    <a:pt x="0" y="4572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341745" y="2475102"/>
            <a:ext cx="254381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400" b="1" spc="2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with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another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unnamed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containing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three</a:t>
            </a:r>
            <a:r>
              <a:rPr sz="1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[4,50,77].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159500" y="3187700"/>
            <a:ext cx="2921000" cy="1016000"/>
            <a:chOff x="6159500" y="3187700"/>
            <a:chExt cx="2921000" cy="1016000"/>
          </a:xfrm>
        </p:grpSpPr>
        <p:sp>
          <p:nvSpPr>
            <p:cNvPr id="28" name="object 28"/>
            <p:cNvSpPr/>
            <p:nvPr/>
          </p:nvSpPr>
          <p:spPr>
            <a:xfrm>
              <a:off x="6172200" y="3200400"/>
              <a:ext cx="2895600" cy="990600"/>
            </a:xfrm>
            <a:custGeom>
              <a:avLst/>
              <a:gdLst/>
              <a:ahLst/>
              <a:cxnLst/>
              <a:rect l="l" t="t" r="r" b="b"/>
              <a:pathLst>
                <a:path w="2895600" h="990600">
                  <a:moveTo>
                    <a:pt x="330200" y="0"/>
                  </a:moveTo>
                  <a:lnTo>
                    <a:pt x="0" y="495300"/>
                  </a:lnTo>
                  <a:lnTo>
                    <a:pt x="330200" y="990600"/>
                  </a:lnTo>
                  <a:lnTo>
                    <a:pt x="330200" y="900302"/>
                  </a:lnTo>
                  <a:lnTo>
                    <a:pt x="2895600" y="900302"/>
                  </a:lnTo>
                  <a:lnTo>
                    <a:pt x="2895600" y="90297"/>
                  </a:lnTo>
                  <a:lnTo>
                    <a:pt x="330200" y="90297"/>
                  </a:lnTo>
                  <a:lnTo>
                    <a:pt x="3302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172200" y="3200400"/>
              <a:ext cx="2895600" cy="990600"/>
            </a:xfrm>
            <a:custGeom>
              <a:avLst/>
              <a:gdLst/>
              <a:ahLst/>
              <a:cxnLst/>
              <a:rect l="l" t="t" r="r" b="b"/>
              <a:pathLst>
                <a:path w="2895600" h="990600">
                  <a:moveTo>
                    <a:pt x="0" y="495300"/>
                  </a:moveTo>
                  <a:lnTo>
                    <a:pt x="330200" y="0"/>
                  </a:lnTo>
                  <a:lnTo>
                    <a:pt x="330200" y="90297"/>
                  </a:lnTo>
                  <a:lnTo>
                    <a:pt x="2895600" y="90297"/>
                  </a:lnTo>
                  <a:lnTo>
                    <a:pt x="2895600" y="900302"/>
                  </a:lnTo>
                  <a:lnTo>
                    <a:pt x="330200" y="900302"/>
                  </a:lnTo>
                  <a:lnTo>
                    <a:pt x="330200" y="9906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569709" y="3276980"/>
            <a:ext cx="2369185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3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3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3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20" dirty="0">
                <a:solidFill>
                  <a:srgbClr val="FF0000"/>
                </a:solidFill>
                <a:latin typeface="Calibri"/>
                <a:cs typeface="Calibri"/>
              </a:rPr>
              <a:t>with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another</a:t>
            </a:r>
            <a:r>
              <a:rPr sz="13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named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B</a:t>
            </a:r>
            <a:r>
              <a:rPr sz="13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containing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three</a:t>
            </a:r>
            <a:r>
              <a:rPr sz="13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elements</a:t>
            </a:r>
            <a:endParaRPr sz="13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*‘know’,’python’,’bytes’+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949700" y="4483100"/>
            <a:ext cx="5130800" cy="482600"/>
            <a:chOff x="3949700" y="4483100"/>
            <a:chExt cx="5130800" cy="482600"/>
          </a:xfrm>
        </p:grpSpPr>
        <p:sp>
          <p:nvSpPr>
            <p:cNvPr id="32" name="object 32"/>
            <p:cNvSpPr/>
            <p:nvPr/>
          </p:nvSpPr>
          <p:spPr>
            <a:xfrm>
              <a:off x="3962400" y="4495800"/>
              <a:ext cx="5105400" cy="457200"/>
            </a:xfrm>
            <a:custGeom>
              <a:avLst/>
              <a:gdLst/>
              <a:ahLst/>
              <a:cxnLst/>
              <a:rect l="l" t="t" r="r" b="b"/>
              <a:pathLst>
                <a:path w="5105400" h="457200">
                  <a:moveTo>
                    <a:pt x="309499" y="0"/>
                  </a:moveTo>
                  <a:lnTo>
                    <a:pt x="0" y="228600"/>
                  </a:lnTo>
                  <a:lnTo>
                    <a:pt x="309499" y="457200"/>
                  </a:lnTo>
                  <a:lnTo>
                    <a:pt x="309499" y="387857"/>
                  </a:lnTo>
                  <a:lnTo>
                    <a:pt x="5105400" y="387857"/>
                  </a:lnTo>
                  <a:lnTo>
                    <a:pt x="5105400" y="69342"/>
                  </a:lnTo>
                  <a:lnTo>
                    <a:pt x="309499" y="69342"/>
                  </a:lnTo>
                  <a:lnTo>
                    <a:pt x="309499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62400" y="4495800"/>
              <a:ext cx="5105400" cy="457200"/>
            </a:xfrm>
            <a:custGeom>
              <a:avLst/>
              <a:gdLst/>
              <a:ahLst/>
              <a:cxnLst/>
              <a:rect l="l" t="t" r="r" b="b"/>
              <a:pathLst>
                <a:path w="5105400" h="457200">
                  <a:moveTo>
                    <a:pt x="0" y="228600"/>
                  </a:moveTo>
                  <a:lnTo>
                    <a:pt x="309499" y="0"/>
                  </a:lnTo>
                  <a:lnTo>
                    <a:pt x="309499" y="69342"/>
                  </a:lnTo>
                  <a:lnTo>
                    <a:pt x="5105400" y="69342"/>
                  </a:lnTo>
                  <a:lnTo>
                    <a:pt x="5105400" y="387857"/>
                  </a:lnTo>
                  <a:lnTo>
                    <a:pt x="309499" y="387857"/>
                  </a:lnTo>
                  <a:lnTo>
                    <a:pt x="309499" y="4572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281042" y="4594097"/>
            <a:ext cx="46843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400" b="1" spc="22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number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10.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Hence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error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!!!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29200" y="4952974"/>
            <a:ext cx="4038600" cy="554355"/>
          </a:xfrm>
          <a:prstGeom prst="rect">
            <a:avLst/>
          </a:prstGeom>
          <a:solidFill>
            <a:srgbClr val="92D050"/>
          </a:solidFill>
          <a:ln w="12700">
            <a:solidFill>
              <a:srgbClr val="FF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6465" marR="118110" indent="-802005">
              <a:lnSpc>
                <a:spcPct val="100000"/>
              </a:lnSpc>
              <a:spcBef>
                <a:spcPts val="275"/>
              </a:spcBef>
            </a:pP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NOTE:</a:t>
            </a:r>
            <a:r>
              <a:rPr sz="1500" b="1" spc="28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1500" b="1" spc="-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no.</a:t>
            </a:r>
            <a:r>
              <a:rPr sz="1500" b="1" spc="-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inside</a:t>
            </a:r>
            <a:r>
              <a:rPr sz="1500" b="1" spc="-4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parentheses</a:t>
            </a:r>
            <a:r>
              <a:rPr sz="1500" b="1" spc="-3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()</a:t>
            </a:r>
            <a:r>
              <a:rPr sz="15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is</a:t>
            </a:r>
            <a:r>
              <a:rPr sz="15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not a</a:t>
            </a:r>
            <a:r>
              <a:rPr sz="1500" b="1" spc="-3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22422"/>
                </a:solidFill>
                <a:latin typeface="Calibri"/>
                <a:cs typeface="Calibri"/>
              </a:rPr>
              <a:t>tuple,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until</a:t>
            </a:r>
            <a:r>
              <a:rPr sz="1500" b="1" spc="-5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it</a:t>
            </a:r>
            <a:r>
              <a:rPr sz="1500" b="1" spc="-1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ends</a:t>
            </a:r>
            <a:r>
              <a:rPr sz="1500" b="1" spc="-40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with</a:t>
            </a:r>
            <a:r>
              <a:rPr sz="1500" b="1" spc="-2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a</a:t>
            </a:r>
            <a:r>
              <a:rPr sz="15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22422"/>
                </a:solidFill>
                <a:latin typeface="Calibri"/>
                <a:cs typeface="Calibri"/>
              </a:rPr>
              <a:t>comma</a:t>
            </a:r>
            <a:r>
              <a:rPr sz="1500" b="1" spc="-15" dirty="0">
                <a:solidFill>
                  <a:srgbClr val="622422"/>
                </a:solidFill>
                <a:latin typeface="Calibri"/>
                <a:cs typeface="Calibri"/>
              </a:rPr>
              <a:t> </a:t>
            </a:r>
            <a:r>
              <a:rPr sz="1500" b="1" spc="-50" dirty="0">
                <a:solidFill>
                  <a:srgbClr val="622422"/>
                </a:solidFill>
                <a:latin typeface="Calibri"/>
                <a:cs typeface="Calibri"/>
              </a:rPr>
              <a:t>,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492500" y="5549900"/>
            <a:ext cx="5664200" cy="1092200"/>
            <a:chOff x="3492500" y="5549900"/>
            <a:chExt cx="5664200" cy="1092200"/>
          </a:xfrm>
        </p:grpSpPr>
        <p:sp>
          <p:nvSpPr>
            <p:cNvPr id="37" name="object 37"/>
            <p:cNvSpPr/>
            <p:nvPr/>
          </p:nvSpPr>
          <p:spPr>
            <a:xfrm>
              <a:off x="3505200" y="5562600"/>
              <a:ext cx="5562600" cy="381000"/>
            </a:xfrm>
            <a:custGeom>
              <a:avLst/>
              <a:gdLst/>
              <a:ahLst/>
              <a:cxnLst/>
              <a:rect l="l" t="t" r="r" b="b"/>
              <a:pathLst>
                <a:path w="5562600" h="381000">
                  <a:moveTo>
                    <a:pt x="257937" y="0"/>
                  </a:moveTo>
                  <a:lnTo>
                    <a:pt x="0" y="190500"/>
                  </a:lnTo>
                  <a:lnTo>
                    <a:pt x="257937" y="381000"/>
                  </a:lnTo>
                  <a:lnTo>
                    <a:pt x="257937" y="323227"/>
                  </a:lnTo>
                  <a:lnTo>
                    <a:pt x="5562600" y="323227"/>
                  </a:lnTo>
                  <a:lnTo>
                    <a:pt x="5562600" y="57772"/>
                  </a:lnTo>
                  <a:lnTo>
                    <a:pt x="257937" y="57772"/>
                  </a:lnTo>
                  <a:lnTo>
                    <a:pt x="25793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505200" y="5562600"/>
              <a:ext cx="5562600" cy="381000"/>
            </a:xfrm>
            <a:custGeom>
              <a:avLst/>
              <a:gdLst/>
              <a:ahLst/>
              <a:cxnLst/>
              <a:rect l="l" t="t" r="r" b="b"/>
              <a:pathLst>
                <a:path w="5562600" h="381000">
                  <a:moveTo>
                    <a:pt x="0" y="190500"/>
                  </a:moveTo>
                  <a:lnTo>
                    <a:pt x="257937" y="0"/>
                  </a:lnTo>
                  <a:lnTo>
                    <a:pt x="257937" y="57772"/>
                  </a:lnTo>
                  <a:lnTo>
                    <a:pt x="5562600" y="57772"/>
                  </a:lnTo>
                  <a:lnTo>
                    <a:pt x="5562600" y="323227"/>
                  </a:lnTo>
                  <a:lnTo>
                    <a:pt x="257937" y="323227"/>
                  </a:lnTo>
                  <a:lnTo>
                    <a:pt x="257937" y="381000"/>
                  </a:lnTo>
                  <a:lnTo>
                    <a:pt x="0" y="1905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72000" y="6172200"/>
              <a:ext cx="4572000" cy="457200"/>
            </a:xfrm>
            <a:custGeom>
              <a:avLst/>
              <a:gdLst/>
              <a:ahLst/>
              <a:cxnLst/>
              <a:rect l="l" t="t" r="r" b="b"/>
              <a:pathLst>
                <a:path w="4572000" h="457200">
                  <a:moveTo>
                    <a:pt x="264540" y="0"/>
                  </a:moveTo>
                  <a:lnTo>
                    <a:pt x="0" y="228600"/>
                  </a:lnTo>
                  <a:lnTo>
                    <a:pt x="264540" y="457200"/>
                  </a:lnTo>
                  <a:lnTo>
                    <a:pt x="264540" y="447827"/>
                  </a:lnTo>
                  <a:lnTo>
                    <a:pt x="4572000" y="447827"/>
                  </a:lnTo>
                  <a:lnTo>
                    <a:pt x="4572000" y="9372"/>
                  </a:lnTo>
                  <a:lnTo>
                    <a:pt x="264540" y="9372"/>
                  </a:lnTo>
                  <a:lnTo>
                    <a:pt x="26454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572000" y="6172200"/>
              <a:ext cx="4572000" cy="457200"/>
            </a:xfrm>
            <a:custGeom>
              <a:avLst/>
              <a:gdLst/>
              <a:ahLst/>
              <a:cxnLst/>
              <a:rect l="l" t="t" r="r" b="b"/>
              <a:pathLst>
                <a:path w="4572000" h="457200">
                  <a:moveTo>
                    <a:pt x="0" y="228600"/>
                  </a:moveTo>
                  <a:lnTo>
                    <a:pt x="264540" y="0"/>
                  </a:lnTo>
                  <a:lnTo>
                    <a:pt x="264540" y="9372"/>
                  </a:lnTo>
                  <a:lnTo>
                    <a:pt x="4572000" y="9372"/>
                  </a:lnTo>
                  <a:lnTo>
                    <a:pt x="4572000" y="447827"/>
                  </a:lnTo>
                  <a:lnTo>
                    <a:pt x="264540" y="447827"/>
                  </a:lnTo>
                  <a:lnTo>
                    <a:pt x="264540" y="457200"/>
                  </a:lnTo>
                  <a:lnTo>
                    <a:pt x="0" y="2286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805809" y="5622747"/>
            <a:ext cx="5187315" cy="1009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400" b="1" spc="2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unnamed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tuple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two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45"/>
              </a:spcBef>
            </a:pPr>
            <a:endParaRPr sz="1400">
              <a:latin typeface="Calibri"/>
              <a:cs typeface="Calibri"/>
            </a:endParaRPr>
          </a:p>
          <a:p>
            <a:pPr marL="1173480" algn="ctr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trying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extend</a:t>
            </a:r>
            <a:r>
              <a:rPr sz="1400" b="1" spc="229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6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string.</a:t>
            </a:r>
            <a:endParaRPr sz="1400">
              <a:latin typeface="Calibri"/>
              <a:cs typeface="Calibri"/>
            </a:endParaRPr>
          </a:p>
          <a:p>
            <a:pPr marL="1170305" algn="ctr">
              <a:lnSpc>
                <a:spcPct val="100000"/>
              </a:lnSpc>
              <a:spcBef>
                <a:spcPts val="5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Every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character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considered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an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 list.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295400"/>
            <a:ext cx="2743200" cy="38100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905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600" b="1" u="sng" spc="-3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6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6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00"/>
              </a:lnSpc>
              <a:spcBef>
                <a:spcPts val="43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2380"/>
              </a:lnSpc>
            </a:pPr>
            <a:r>
              <a:rPr sz="20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000" b="1" spc="-10" dirty="0">
                <a:solidFill>
                  <a:srgbClr val="FFC000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1440">
              <a:lnSpc>
                <a:spcPts val="1880"/>
              </a:lnSpc>
              <a:spcBef>
                <a:spcPts val="30"/>
              </a:spcBef>
            </a:pP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400" spc="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3320"/>
              </a:lnSpc>
            </a:pP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insert(),</a:t>
            </a:r>
            <a:r>
              <a:rPr sz="2800" b="1" spc="-7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count(),index(),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0"/>
              </a:spcBef>
            </a:pP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600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6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r>
              <a:rPr sz="1600" spc="-7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sum(),clear()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63" y="6731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282064" y="-3555"/>
            <a:ext cx="65817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5854" algn="l"/>
              </a:tabLst>
            </a:pPr>
            <a:r>
              <a:rPr sz="2800" dirty="0"/>
              <a:t>Functions</a:t>
            </a:r>
            <a:r>
              <a:rPr sz="2800" spc="-80" dirty="0"/>
              <a:t> </a:t>
            </a:r>
            <a:r>
              <a:rPr sz="2800" dirty="0"/>
              <a:t>/</a:t>
            </a:r>
            <a:r>
              <a:rPr sz="2800" spc="-80" dirty="0"/>
              <a:t> </a:t>
            </a:r>
            <a:r>
              <a:rPr sz="2800" dirty="0"/>
              <a:t>Methods</a:t>
            </a:r>
            <a:r>
              <a:rPr sz="2800" spc="-70" dirty="0"/>
              <a:t> </a:t>
            </a:r>
            <a:r>
              <a:rPr sz="2800" spc="-35" dirty="0"/>
              <a:t>on</a:t>
            </a:r>
            <a:r>
              <a:rPr sz="2800" dirty="0"/>
              <a:t>	</a:t>
            </a:r>
            <a:r>
              <a:rPr sz="4400" dirty="0"/>
              <a:t>LIST-</a:t>
            </a:r>
            <a:r>
              <a:rPr sz="4400" spc="-75" dirty="0"/>
              <a:t> </a:t>
            </a:r>
            <a:r>
              <a:rPr sz="4400" spc="-10" dirty="0">
                <a:solidFill>
                  <a:srgbClr val="FFFF00"/>
                </a:solidFill>
              </a:rPr>
              <a:t>insert()</a:t>
            </a:r>
            <a:endParaRPr sz="4400"/>
          </a:p>
        </p:txBody>
      </p:sp>
      <p:sp>
        <p:nvSpPr>
          <p:cNvPr id="6" name="object 6"/>
          <p:cNvSpPr txBox="1"/>
          <p:nvPr/>
        </p:nvSpPr>
        <p:spPr>
          <a:xfrm>
            <a:off x="2819400" y="914400"/>
            <a:ext cx="6324600" cy="2062480"/>
          </a:xfrm>
          <a:prstGeom prst="rect">
            <a:avLst/>
          </a:prstGeom>
          <a:solidFill>
            <a:srgbClr val="CCFFCC"/>
          </a:solidFill>
          <a:ln w="12700">
            <a:solidFill>
              <a:srgbClr val="0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2075" algn="just">
              <a:lnSpc>
                <a:spcPct val="100000"/>
              </a:lnSpc>
              <a:spcBef>
                <a:spcPts val="260"/>
              </a:spcBef>
            </a:pPr>
            <a:r>
              <a:rPr sz="2800" b="1" dirty="0">
                <a:solidFill>
                  <a:srgbClr val="0D0D0D"/>
                </a:solidFill>
                <a:latin typeface="Times New Roman"/>
                <a:cs typeface="Times New Roman"/>
              </a:rPr>
              <a:t>insert(</a:t>
            </a:r>
            <a:r>
              <a:rPr sz="28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D0D0D"/>
                </a:solidFill>
                <a:latin typeface="Times New Roman"/>
                <a:cs typeface="Times New Roman"/>
              </a:rPr>
              <a:t>)</a:t>
            </a:r>
            <a:r>
              <a:rPr sz="28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92075" marR="1363980" indent="62230" algn="just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inserts</a:t>
            </a:r>
            <a:r>
              <a:rPr sz="2000" b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an</a:t>
            </a:r>
            <a:r>
              <a:rPr sz="20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item</a:t>
            </a:r>
            <a:r>
              <a:rPr sz="20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/ element</a:t>
            </a:r>
            <a:r>
              <a:rPr sz="2000" b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at</a:t>
            </a:r>
            <a:r>
              <a:rPr sz="20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a given</a:t>
            </a:r>
            <a:r>
              <a:rPr sz="2000" b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position.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It</a:t>
            </a:r>
            <a:r>
              <a:rPr sz="2000" b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takes</a:t>
            </a:r>
            <a:r>
              <a:rPr sz="20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two</a:t>
            </a:r>
            <a:r>
              <a:rPr sz="20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arguments</a:t>
            </a:r>
            <a:r>
              <a:rPr sz="2000" b="1" spc="-5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and</a:t>
            </a:r>
            <a:r>
              <a:rPr sz="2000" b="1" spc="-2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returns</a:t>
            </a:r>
            <a:r>
              <a:rPr sz="2000" b="1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D0D0D"/>
                </a:solidFill>
                <a:latin typeface="Times New Roman"/>
                <a:cs typeface="Times New Roman"/>
              </a:rPr>
              <a:t>no</a:t>
            </a:r>
            <a:r>
              <a:rPr sz="2000" b="1" spc="-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D0D0D"/>
                </a:solidFill>
                <a:latin typeface="Times New Roman"/>
                <a:cs typeface="Times New Roman"/>
              </a:rPr>
              <a:t>value.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ListObject.insert(&lt;</a:t>
            </a:r>
            <a:r>
              <a:rPr sz="20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position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&gt;,&lt;item&gt;)</a:t>
            </a:r>
            <a:endParaRPr sz="2000">
              <a:latin typeface="Times New Roman"/>
              <a:cs typeface="Times New Roman"/>
            </a:endParaRPr>
          </a:p>
          <a:p>
            <a:pPr marL="9207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Position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denotes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index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no.</a:t>
            </a:r>
            <a:endParaRPr sz="2000">
              <a:latin typeface="Times New Roman"/>
              <a:cs typeface="Times New Roman"/>
            </a:endParaRPr>
          </a:p>
          <a:p>
            <a:pPr marL="9207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Item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denotes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the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item/element/value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to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be</a:t>
            </a:r>
            <a:r>
              <a:rPr sz="2000" spc="-10" dirty="0">
                <a:latin typeface="Times New Roman"/>
                <a:cs typeface="Times New Roman"/>
              </a:rPr>
              <a:t> inserted.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48050" y="3752848"/>
            <a:ext cx="5676900" cy="3076575"/>
            <a:chOff x="3448050" y="3752848"/>
            <a:chExt cx="5676900" cy="30765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6450" y="3852196"/>
              <a:ext cx="5489682" cy="289475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476625" y="3781423"/>
              <a:ext cx="5619750" cy="3019425"/>
            </a:xfrm>
            <a:custGeom>
              <a:avLst/>
              <a:gdLst/>
              <a:ahLst/>
              <a:cxnLst/>
              <a:rect l="l" t="t" r="r" b="b"/>
              <a:pathLst>
                <a:path w="5619750" h="3019425">
                  <a:moveTo>
                    <a:pt x="0" y="3019424"/>
                  </a:moveTo>
                  <a:lnTo>
                    <a:pt x="5619750" y="3019424"/>
                  </a:lnTo>
                  <a:lnTo>
                    <a:pt x="5619750" y="0"/>
                  </a:lnTo>
                  <a:lnTo>
                    <a:pt x="0" y="0"/>
                  </a:lnTo>
                  <a:lnTo>
                    <a:pt x="0" y="3019424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2726944" y="3257287"/>
          <a:ext cx="3239770" cy="527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4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02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1145">
                <a:tc>
                  <a:txBody>
                    <a:bodyPr/>
                    <a:lstStyle/>
                    <a:p>
                      <a:pPr marL="31750">
                        <a:lnSpc>
                          <a:spcPts val="1980"/>
                        </a:lnSpc>
                      </a:pP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Forward</a:t>
                      </a:r>
                      <a:r>
                        <a:rPr sz="16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Index</a:t>
                      </a:r>
                      <a:r>
                        <a:rPr sz="1800" spc="-10" dirty="0">
                          <a:solidFill>
                            <a:srgbClr val="C00000"/>
                          </a:solidFill>
                          <a:latin typeface="Wingdings"/>
                          <a:cs typeface="Wingdings"/>
                        </a:rPr>
                        <a:t></a:t>
                      </a:r>
                      <a:endParaRPr sz="1800">
                        <a:latin typeface="Wingdings"/>
                        <a:cs typeface="Wingding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1140" algn="r">
                        <a:lnSpc>
                          <a:spcPts val="2020"/>
                        </a:lnSpc>
                      </a:pP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3495" algn="ctr">
                        <a:lnSpc>
                          <a:spcPts val="2020"/>
                        </a:lnSpc>
                      </a:pP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020"/>
                        </a:lnSpc>
                      </a:pP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192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92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1910" algn="r">
                        <a:lnSpc>
                          <a:spcPts val="1920"/>
                        </a:lnSpc>
                      </a:pPr>
                      <a:r>
                        <a:rPr sz="20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0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6285357" y="3454653"/>
            <a:ext cx="1604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C00000"/>
                </a:solidFill>
                <a:latin typeface="Wingdings"/>
                <a:cs typeface="Wingdings"/>
              </a:rPr>
              <a:t>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Backward</a:t>
            </a:r>
            <a:r>
              <a:rPr sz="1600" b="1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0" y="5195951"/>
            <a:ext cx="3429000" cy="1662430"/>
          </a:xfrm>
          <a:custGeom>
            <a:avLst/>
            <a:gdLst/>
            <a:ahLst/>
            <a:cxnLst/>
            <a:rect l="l" t="t" r="r" b="b"/>
            <a:pathLst>
              <a:path w="3429000" h="1662429">
                <a:moveTo>
                  <a:pt x="3429000" y="0"/>
                </a:moveTo>
                <a:lnTo>
                  <a:pt x="0" y="0"/>
                </a:lnTo>
                <a:lnTo>
                  <a:pt x="0" y="1662049"/>
                </a:lnTo>
                <a:lnTo>
                  <a:pt x="3429000" y="1662049"/>
                </a:lnTo>
                <a:lnTo>
                  <a:pt x="3429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8305" y="5214873"/>
            <a:ext cx="3211195" cy="15855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0499"/>
              </a:lnSpc>
              <a:spcBef>
                <a:spcPts val="90"/>
              </a:spcBef>
            </a:pPr>
            <a:r>
              <a:rPr sz="1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1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Whenever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element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inserted, whether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forward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or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index…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always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inserted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left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hand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side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current</a:t>
            </a:r>
            <a:r>
              <a:rPr sz="14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item’s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position.</a:t>
            </a:r>
            <a:endParaRPr sz="1400">
              <a:latin typeface="Calibri"/>
              <a:cs typeface="Calibri"/>
            </a:endParaRPr>
          </a:p>
          <a:p>
            <a:pPr marL="38100" marR="33020" algn="ctr">
              <a:lnSpc>
                <a:spcPts val="1670"/>
              </a:lnSpc>
              <a:spcBef>
                <a:spcPts val="75"/>
              </a:spcBef>
            </a:pP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Prepended</a:t>
            </a:r>
            <a:r>
              <a:rPr sz="1400" spc="-1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400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inserted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beginning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i.e.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35"/>
              </a:lnSpc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Appended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400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inserted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39862"/>
            <a:ext cx="2819400" cy="5418455"/>
          </a:xfrm>
          <a:custGeom>
            <a:avLst/>
            <a:gdLst/>
            <a:ahLst/>
            <a:cxnLst/>
            <a:rect l="l" t="t" r="r" b="b"/>
            <a:pathLst>
              <a:path w="2819400" h="5418455">
                <a:moveTo>
                  <a:pt x="2819400" y="0"/>
                </a:moveTo>
                <a:lnTo>
                  <a:pt x="0" y="0"/>
                </a:lnTo>
                <a:lnTo>
                  <a:pt x="0" y="5418135"/>
                </a:lnTo>
                <a:lnTo>
                  <a:pt x="2819400" y="5418135"/>
                </a:lnTo>
                <a:lnTo>
                  <a:pt x="2819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610105"/>
            <a:ext cx="2468245" cy="518160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38125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556895">
              <a:lnSpc>
                <a:spcPts val="2160"/>
              </a:lnSpc>
              <a:spcBef>
                <a:spcPts val="2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</a:t>
            </a:r>
            <a:r>
              <a:rPr sz="18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690"/>
              </a:lnSpc>
            </a:pP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count()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,index(),remove(),</a:t>
            </a:r>
            <a:r>
              <a:rPr sz="1800" spc="19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r>
              <a:rPr sz="1800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-6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sum(),</a:t>
            </a:r>
            <a:r>
              <a:rPr sz="1800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" y="8623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9013" y="-11226"/>
            <a:ext cx="826706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dirty="0"/>
              <a:t>LIST-</a:t>
            </a:r>
            <a:r>
              <a:rPr sz="5400" u="none" spc="-95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count()</a:t>
            </a:r>
            <a:endParaRPr sz="5400"/>
          </a:p>
        </p:txBody>
      </p:sp>
      <p:grpSp>
        <p:nvGrpSpPr>
          <p:cNvPr id="7" name="object 7"/>
          <p:cNvGrpSpPr/>
          <p:nvPr/>
        </p:nvGrpSpPr>
        <p:grpSpPr>
          <a:xfrm>
            <a:off x="2882900" y="3187700"/>
            <a:ext cx="6197600" cy="3530600"/>
            <a:chOff x="2882900" y="3187700"/>
            <a:chExt cx="6197600" cy="353060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0326" y="3236289"/>
              <a:ext cx="6091693" cy="340949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89250" y="3194050"/>
              <a:ext cx="6184900" cy="3517900"/>
            </a:xfrm>
            <a:custGeom>
              <a:avLst/>
              <a:gdLst/>
              <a:ahLst/>
              <a:cxnLst/>
              <a:rect l="l" t="t" r="r" b="b"/>
              <a:pathLst>
                <a:path w="6184900" h="3517900">
                  <a:moveTo>
                    <a:pt x="0" y="3517900"/>
                  </a:moveTo>
                  <a:lnTo>
                    <a:pt x="6184900" y="3517900"/>
                  </a:lnTo>
                  <a:lnTo>
                    <a:pt x="6184900" y="0"/>
                  </a:lnTo>
                  <a:lnTo>
                    <a:pt x="0" y="0"/>
                  </a:lnTo>
                  <a:lnTo>
                    <a:pt x="0" y="35179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895600" y="1062100"/>
            <a:ext cx="6172200" cy="206248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019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9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count(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2075" marR="13271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Times New Roman"/>
                <a:cs typeface="Times New Roman"/>
              </a:rPr>
              <a:t>returns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count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(no.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of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times</a:t>
            </a:r>
            <a:r>
              <a:rPr sz="2400" b="1" i="1" spc="-70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the </a:t>
            </a:r>
            <a:r>
              <a:rPr sz="2400" b="1" i="1" dirty="0">
                <a:latin typeface="Times New Roman"/>
                <a:cs typeface="Times New Roman"/>
              </a:rPr>
              <a:t>item</a:t>
            </a:r>
            <a:r>
              <a:rPr sz="2400" b="1" i="1" spc="-7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/element/value</a:t>
            </a:r>
            <a:r>
              <a:rPr sz="2400" b="1" i="1" spc="-7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appears)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that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passed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as </a:t>
            </a:r>
            <a:r>
              <a:rPr sz="2400" b="1" dirty="0">
                <a:latin typeface="Times New Roman"/>
                <a:cs typeface="Times New Roman"/>
              </a:rPr>
              <a:t>argument.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If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given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list,</a:t>
            </a:r>
            <a:r>
              <a:rPr sz="2400" b="1" spc="-25" dirty="0">
                <a:latin typeface="Times New Roman"/>
                <a:cs typeface="Times New Roman"/>
              </a:rPr>
              <a:t> it </a:t>
            </a:r>
            <a:r>
              <a:rPr sz="2400" b="1" dirty="0">
                <a:latin typeface="Times New Roman"/>
                <a:cs typeface="Times New Roman"/>
              </a:rPr>
              <a:t>will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return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31759"/>
            <a:ext cx="2971800" cy="5109210"/>
          </a:xfrm>
          <a:custGeom>
            <a:avLst/>
            <a:gdLst/>
            <a:ahLst/>
            <a:cxnLst/>
            <a:rect l="l" t="t" r="r" b="b"/>
            <a:pathLst>
              <a:path w="2971800" h="5109209">
                <a:moveTo>
                  <a:pt x="2971800" y="0"/>
                </a:moveTo>
                <a:lnTo>
                  <a:pt x="0" y="0"/>
                </a:lnTo>
                <a:lnTo>
                  <a:pt x="0" y="5109083"/>
                </a:lnTo>
                <a:lnTo>
                  <a:pt x="2971800" y="5109083"/>
                </a:lnTo>
                <a:lnTo>
                  <a:pt x="2971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802384"/>
            <a:ext cx="2806700" cy="484568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57658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208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</a:t>
            </a:r>
            <a:r>
              <a:rPr sz="1800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329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insert(),count(),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index()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endParaRPr sz="1800">
              <a:latin typeface="Calibri"/>
              <a:cs typeface="Calibri"/>
            </a:endParaRPr>
          </a:p>
          <a:p>
            <a:pPr marL="12700" marR="343535">
              <a:lnSpc>
                <a:spcPct val="10000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r>
              <a:rPr sz="1800" spc="-5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-7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sum()</a:t>
            </a:r>
            <a:r>
              <a:rPr sz="1800" spc="-7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1017" y="-11226"/>
            <a:ext cx="8201659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dirty="0"/>
              <a:t>LIST-</a:t>
            </a:r>
            <a:r>
              <a:rPr sz="5400" spc="-110" dirty="0">
                <a:solidFill>
                  <a:srgbClr val="FFFF00"/>
                </a:solidFill>
              </a:rPr>
              <a:t> </a:t>
            </a:r>
            <a:r>
              <a:rPr sz="5400" spc="-10" dirty="0">
                <a:solidFill>
                  <a:srgbClr val="FFFF00"/>
                </a:solidFill>
              </a:rPr>
              <a:t>index()</a:t>
            </a:r>
            <a:endParaRPr sz="5400"/>
          </a:p>
        </p:txBody>
      </p:sp>
      <p:sp>
        <p:nvSpPr>
          <p:cNvPr id="7" name="object 7"/>
          <p:cNvSpPr txBox="1"/>
          <p:nvPr/>
        </p:nvSpPr>
        <p:spPr>
          <a:xfrm>
            <a:off x="3048000" y="990638"/>
            <a:ext cx="6019800" cy="954405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index(</a:t>
            </a:r>
            <a:r>
              <a:rPr sz="32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2075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Times New Roman"/>
                <a:cs typeface="Times New Roman"/>
              </a:rPr>
              <a:t>returns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index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first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matched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item.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111500" y="2806698"/>
            <a:ext cx="5969000" cy="3987800"/>
            <a:chOff x="3111500" y="2806698"/>
            <a:chExt cx="5969000" cy="39878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4067" y="2840475"/>
              <a:ext cx="5863953" cy="390970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17850" y="2813048"/>
              <a:ext cx="5956300" cy="3975100"/>
            </a:xfrm>
            <a:custGeom>
              <a:avLst/>
              <a:gdLst/>
              <a:ahLst/>
              <a:cxnLst/>
              <a:rect l="l" t="t" r="r" b="b"/>
              <a:pathLst>
                <a:path w="5956300" h="3975100">
                  <a:moveTo>
                    <a:pt x="0" y="3975100"/>
                  </a:moveTo>
                  <a:lnTo>
                    <a:pt x="5956300" y="3975100"/>
                  </a:lnTo>
                  <a:lnTo>
                    <a:pt x="5956300" y="0"/>
                  </a:lnTo>
                  <a:lnTo>
                    <a:pt x="0" y="0"/>
                  </a:lnTo>
                  <a:lnTo>
                    <a:pt x="0" y="39751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127375" y="2135604"/>
            <a:ext cx="725170" cy="5848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9000"/>
              </a:lnSpc>
              <a:spcBef>
                <a:spcPts val="75"/>
              </a:spcBef>
            </a:pP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Forward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spc="-10" dirty="0">
                <a:solidFill>
                  <a:srgbClr val="C00000"/>
                </a:solidFill>
                <a:latin typeface="Wingdings"/>
                <a:cs typeface="Wingdings"/>
              </a:rPr>
              <a:t>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52086" y="2394331"/>
            <a:ext cx="29444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98170" algn="l"/>
                <a:tab pos="1184275" algn="l"/>
                <a:tab pos="1685925" algn="l"/>
                <a:tab pos="2272030" algn="l"/>
                <a:tab pos="2802255" algn="l"/>
              </a:tabLst>
            </a:pP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0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954904" y="2203405"/>
            <a:ext cx="3491229" cy="2490470"/>
            <a:chOff x="4954904" y="2203405"/>
            <a:chExt cx="3491229" cy="2490470"/>
          </a:xfrm>
        </p:grpSpPr>
        <p:sp>
          <p:nvSpPr>
            <p:cNvPr id="14" name="object 14"/>
            <p:cNvSpPr/>
            <p:nvPr/>
          </p:nvSpPr>
          <p:spPr>
            <a:xfrm>
              <a:off x="4967604" y="2217166"/>
              <a:ext cx="3465829" cy="2463800"/>
            </a:xfrm>
            <a:custGeom>
              <a:avLst/>
              <a:gdLst/>
              <a:ahLst/>
              <a:cxnLst/>
              <a:rect l="l" t="t" r="r" b="b"/>
              <a:pathLst>
                <a:path w="3465829" h="2463800">
                  <a:moveTo>
                    <a:pt x="541655" y="2235199"/>
                  </a:moveTo>
                  <a:lnTo>
                    <a:pt x="1244600" y="2463799"/>
                  </a:lnTo>
                  <a:lnTo>
                    <a:pt x="1349121" y="2362199"/>
                  </a:lnTo>
                  <a:lnTo>
                    <a:pt x="1453515" y="2247899"/>
                  </a:lnTo>
                  <a:lnTo>
                    <a:pt x="541655" y="2235199"/>
                  </a:lnTo>
                  <a:close/>
                </a:path>
                <a:path w="3465829" h="2463800">
                  <a:moveTo>
                    <a:pt x="1577713" y="2349499"/>
                  </a:moveTo>
                  <a:lnTo>
                    <a:pt x="1566190" y="2349499"/>
                  </a:lnTo>
                  <a:lnTo>
                    <a:pt x="1512112" y="2362199"/>
                  </a:lnTo>
                  <a:lnTo>
                    <a:pt x="1520995" y="2362199"/>
                  </a:lnTo>
                  <a:lnTo>
                    <a:pt x="1577713" y="2349499"/>
                  </a:lnTo>
                  <a:close/>
                </a:path>
                <a:path w="3465829" h="2463800">
                  <a:moveTo>
                    <a:pt x="1745781" y="2336799"/>
                  </a:moveTo>
                  <a:lnTo>
                    <a:pt x="1727270" y="2336799"/>
                  </a:lnTo>
                  <a:lnTo>
                    <a:pt x="1673798" y="2349499"/>
                  </a:lnTo>
                  <a:lnTo>
                    <a:pt x="1690132" y="2349499"/>
                  </a:lnTo>
                  <a:lnTo>
                    <a:pt x="1745781" y="2336799"/>
                  </a:lnTo>
                  <a:close/>
                </a:path>
                <a:path w="3465829" h="2463800">
                  <a:moveTo>
                    <a:pt x="1855827" y="2324099"/>
                  </a:moveTo>
                  <a:lnTo>
                    <a:pt x="1833410" y="2324099"/>
                  </a:lnTo>
                  <a:lnTo>
                    <a:pt x="1780484" y="2336799"/>
                  </a:lnTo>
                  <a:lnTo>
                    <a:pt x="1801021" y="2336799"/>
                  </a:lnTo>
                  <a:lnTo>
                    <a:pt x="1855827" y="2324099"/>
                  </a:lnTo>
                  <a:close/>
                </a:path>
                <a:path w="3465829" h="2463800">
                  <a:moveTo>
                    <a:pt x="1938287" y="2311399"/>
                  </a:moveTo>
                  <a:lnTo>
                    <a:pt x="1910172" y="2311399"/>
                  </a:lnTo>
                  <a:lnTo>
                    <a:pt x="1855827" y="2324099"/>
                  </a:lnTo>
                  <a:lnTo>
                    <a:pt x="1886020" y="2324099"/>
                  </a:lnTo>
                  <a:lnTo>
                    <a:pt x="1938287" y="2311399"/>
                  </a:lnTo>
                  <a:close/>
                </a:path>
                <a:path w="3465829" h="2463800">
                  <a:moveTo>
                    <a:pt x="2070182" y="2285999"/>
                  </a:moveTo>
                  <a:lnTo>
                    <a:pt x="2041672" y="2285999"/>
                  </a:lnTo>
                  <a:lnTo>
                    <a:pt x="1938287" y="2311399"/>
                  </a:lnTo>
                  <a:lnTo>
                    <a:pt x="1964030" y="2311399"/>
                  </a:lnTo>
                  <a:lnTo>
                    <a:pt x="2070182" y="2285999"/>
                  </a:lnTo>
                  <a:close/>
                </a:path>
                <a:path w="3465829" h="2463800">
                  <a:moveTo>
                    <a:pt x="2211778" y="2251217"/>
                  </a:moveTo>
                  <a:lnTo>
                    <a:pt x="2070182" y="2285999"/>
                  </a:lnTo>
                  <a:lnTo>
                    <a:pt x="2092734" y="2285999"/>
                  </a:lnTo>
                  <a:lnTo>
                    <a:pt x="2193455" y="2260599"/>
                  </a:lnTo>
                  <a:lnTo>
                    <a:pt x="2211778" y="2251217"/>
                  </a:lnTo>
                  <a:close/>
                </a:path>
                <a:path w="3465829" h="2463800">
                  <a:moveTo>
                    <a:pt x="2309033" y="2218068"/>
                  </a:moveTo>
                  <a:lnTo>
                    <a:pt x="2243057" y="2235199"/>
                  </a:lnTo>
                  <a:lnTo>
                    <a:pt x="2211778" y="2251217"/>
                  </a:lnTo>
                  <a:lnTo>
                    <a:pt x="2275498" y="2235199"/>
                  </a:lnTo>
                  <a:lnTo>
                    <a:pt x="2309033" y="2218068"/>
                  </a:lnTo>
                  <a:close/>
                </a:path>
                <a:path w="3465829" h="2463800">
                  <a:moveTo>
                    <a:pt x="2402125" y="2189769"/>
                  </a:moveTo>
                  <a:lnTo>
                    <a:pt x="2325219" y="2209799"/>
                  </a:lnTo>
                  <a:lnTo>
                    <a:pt x="2309033" y="2218068"/>
                  </a:lnTo>
                  <a:lnTo>
                    <a:pt x="2388487" y="2197099"/>
                  </a:lnTo>
                  <a:lnTo>
                    <a:pt x="2402125" y="2189769"/>
                  </a:lnTo>
                  <a:close/>
                </a:path>
                <a:path w="3465829" h="2463800">
                  <a:moveTo>
                    <a:pt x="2457355" y="2165810"/>
                  </a:moveTo>
                  <a:lnTo>
                    <a:pt x="2435744" y="2171699"/>
                  </a:lnTo>
                  <a:lnTo>
                    <a:pt x="2402125" y="2189769"/>
                  </a:lnTo>
                  <a:lnTo>
                    <a:pt x="2422549" y="2184399"/>
                  </a:lnTo>
                  <a:lnTo>
                    <a:pt x="2457355" y="2165810"/>
                  </a:lnTo>
                  <a:close/>
                </a:path>
                <a:path w="3465829" h="2463800">
                  <a:moveTo>
                    <a:pt x="2670621" y="2077452"/>
                  </a:moveTo>
                  <a:lnTo>
                    <a:pt x="2652335" y="2082799"/>
                  </a:lnTo>
                  <a:lnTo>
                    <a:pt x="2608029" y="2108199"/>
                  </a:lnTo>
                  <a:lnTo>
                    <a:pt x="2562872" y="2120899"/>
                  </a:lnTo>
                  <a:lnTo>
                    <a:pt x="2516889" y="2146299"/>
                  </a:lnTo>
                  <a:lnTo>
                    <a:pt x="2470106" y="2158999"/>
                  </a:lnTo>
                  <a:lnTo>
                    <a:pt x="2457355" y="2165810"/>
                  </a:lnTo>
                  <a:lnTo>
                    <a:pt x="2528255" y="2146299"/>
                  </a:lnTo>
                  <a:lnTo>
                    <a:pt x="2573454" y="2120899"/>
                  </a:lnTo>
                  <a:lnTo>
                    <a:pt x="2617909" y="2108199"/>
                  </a:lnTo>
                  <a:lnTo>
                    <a:pt x="2661593" y="2082799"/>
                  </a:lnTo>
                  <a:lnTo>
                    <a:pt x="2670621" y="2077452"/>
                  </a:lnTo>
                  <a:close/>
                </a:path>
                <a:path w="3465829" h="2463800">
                  <a:moveTo>
                    <a:pt x="2771878" y="2024186"/>
                  </a:moveTo>
                  <a:lnTo>
                    <a:pt x="2746532" y="2031999"/>
                  </a:lnTo>
                  <a:lnTo>
                    <a:pt x="2704477" y="2057399"/>
                  </a:lnTo>
                  <a:lnTo>
                    <a:pt x="2670621" y="2077452"/>
                  </a:lnTo>
                  <a:lnTo>
                    <a:pt x="2695763" y="2070099"/>
                  </a:lnTo>
                  <a:lnTo>
                    <a:pt x="2738287" y="2044699"/>
                  </a:lnTo>
                  <a:lnTo>
                    <a:pt x="2771878" y="2024186"/>
                  </a:lnTo>
                  <a:close/>
                </a:path>
                <a:path w="3465829" h="2463800">
                  <a:moveTo>
                    <a:pt x="3063724" y="1825501"/>
                  </a:moveTo>
                  <a:lnTo>
                    <a:pt x="3008451" y="1866899"/>
                  </a:lnTo>
                  <a:lnTo>
                    <a:pt x="2972985" y="1892299"/>
                  </a:lnTo>
                  <a:lnTo>
                    <a:pt x="2936433" y="1917699"/>
                  </a:lnTo>
                  <a:lnTo>
                    <a:pt x="2898820" y="1943099"/>
                  </a:lnTo>
                  <a:lnTo>
                    <a:pt x="2860173" y="1968499"/>
                  </a:lnTo>
                  <a:lnTo>
                    <a:pt x="2820518" y="1993899"/>
                  </a:lnTo>
                  <a:lnTo>
                    <a:pt x="2779880" y="2019299"/>
                  </a:lnTo>
                  <a:lnTo>
                    <a:pt x="2771878" y="2024186"/>
                  </a:lnTo>
                  <a:lnTo>
                    <a:pt x="2787730" y="2019299"/>
                  </a:lnTo>
                  <a:lnTo>
                    <a:pt x="2828044" y="1993899"/>
                  </a:lnTo>
                  <a:lnTo>
                    <a:pt x="2867443" y="1968499"/>
                  </a:lnTo>
                  <a:lnTo>
                    <a:pt x="2905900" y="1943099"/>
                  </a:lnTo>
                  <a:lnTo>
                    <a:pt x="2943385" y="1917699"/>
                  </a:lnTo>
                  <a:lnTo>
                    <a:pt x="2979872" y="1892299"/>
                  </a:lnTo>
                  <a:lnTo>
                    <a:pt x="3015331" y="1866899"/>
                  </a:lnTo>
                  <a:lnTo>
                    <a:pt x="3049734" y="1841499"/>
                  </a:lnTo>
                  <a:lnTo>
                    <a:pt x="3063724" y="1825501"/>
                  </a:lnTo>
                  <a:close/>
                </a:path>
                <a:path w="3465829" h="2463800">
                  <a:moveTo>
                    <a:pt x="3115241" y="1781842"/>
                  </a:moveTo>
                  <a:lnTo>
                    <a:pt x="3083052" y="1803399"/>
                  </a:lnTo>
                  <a:lnTo>
                    <a:pt x="3063724" y="1825501"/>
                  </a:lnTo>
                  <a:lnTo>
                    <a:pt x="3076018" y="1816099"/>
                  </a:lnTo>
                  <a:lnTo>
                    <a:pt x="3108068" y="1790699"/>
                  </a:lnTo>
                  <a:lnTo>
                    <a:pt x="3115241" y="1781842"/>
                  </a:lnTo>
                  <a:close/>
                </a:path>
                <a:path w="3465829" h="2463800">
                  <a:moveTo>
                    <a:pt x="3166968" y="1728571"/>
                  </a:moveTo>
                  <a:lnTo>
                    <a:pt x="3138926" y="1752599"/>
                  </a:lnTo>
                  <a:lnTo>
                    <a:pt x="3115241" y="1781842"/>
                  </a:lnTo>
                  <a:lnTo>
                    <a:pt x="3120980" y="1777999"/>
                  </a:lnTo>
                  <a:lnTo>
                    <a:pt x="3156889" y="1739899"/>
                  </a:lnTo>
                  <a:lnTo>
                    <a:pt x="3166968" y="1728571"/>
                  </a:lnTo>
                  <a:close/>
                </a:path>
                <a:path w="3465829" h="2463800">
                  <a:moveTo>
                    <a:pt x="3205064" y="1690427"/>
                  </a:moveTo>
                  <a:lnTo>
                    <a:pt x="3190786" y="1701799"/>
                  </a:lnTo>
                  <a:lnTo>
                    <a:pt x="3166968" y="1728571"/>
                  </a:lnTo>
                  <a:lnTo>
                    <a:pt x="3168568" y="1727199"/>
                  </a:lnTo>
                  <a:lnTo>
                    <a:pt x="3196966" y="1701799"/>
                  </a:lnTo>
                  <a:lnTo>
                    <a:pt x="3205064" y="1690427"/>
                  </a:lnTo>
                  <a:close/>
                </a:path>
                <a:path w="3465829" h="2463800">
                  <a:moveTo>
                    <a:pt x="3260877" y="1626957"/>
                  </a:moveTo>
                  <a:lnTo>
                    <a:pt x="3249930" y="1638299"/>
                  </a:lnTo>
                  <a:lnTo>
                    <a:pt x="3224096" y="1663699"/>
                  </a:lnTo>
                  <a:lnTo>
                    <a:pt x="3205064" y="1690427"/>
                  </a:lnTo>
                  <a:lnTo>
                    <a:pt x="3222677" y="1676399"/>
                  </a:lnTo>
                  <a:lnTo>
                    <a:pt x="3252571" y="1638299"/>
                  </a:lnTo>
                  <a:lnTo>
                    <a:pt x="3260877" y="1626957"/>
                  </a:lnTo>
                  <a:close/>
                </a:path>
                <a:path w="3465829" h="2463800">
                  <a:moveTo>
                    <a:pt x="3296425" y="1576747"/>
                  </a:moveTo>
                  <a:lnTo>
                    <a:pt x="3280472" y="1600199"/>
                  </a:lnTo>
                  <a:lnTo>
                    <a:pt x="3260877" y="1626957"/>
                  </a:lnTo>
                  <a:lnTo>
                    <a:pt x="3274444" y="1612899"/>
                  </a:lnTo>
                  <a:lnTo>
                    <a:pt x="3296425" y="1576747"/>
                  </a:lnTo>
                  <a:close/>
                </a:path>
                <a:path w="3465829" h="2463800">
                  <a:moveTo>
                    <a:pt x="3298288" y="1574008"/>
                  </a:moveTo>
                  <a:lnTo>
                    <a:pt x="3297609" y="1574799"/>
                  </a:lnTo>
                  <a:lnTo>
                    <a:pt x="3296425" y="1576747"/>
                  </a:lnTo>
                  <a:lnTo>
                    <a:pt x="3298288" y="1574008"/>
                  </a:lnTo>
                  <a:close/>
                </a:path>
                <a:path w="3465829" h="2463800">
                  <a:moveTo>
                    <a:pt x="3355076" y="1480604"/>
                  </a:moveTo>
                  <a:lnTo>
                    <a:pt x="3352296" y="1485899"/>
                  </a:lnTo>
                  <a:lnTo>
                    <a:pt x="3330328" y="1523999"/>
                  </a:lnTo>
                  <a:lnTo>
                    <a:pt x="3306389" y="1562099"/>
                  </a:lnTo>
                  <a:lnTo>
                    <a:pt x="3298288" y="1574008"/>
                  </a:lnTo>
                  <a:lnTo>
                    <a:pt x="3319402" y="1549399"/>
                  </a:lnTo>
                  <a:lnTo>
                    <a:pt x="3339795" y="1511299"/>
                  </a:lnTo>
                  <a:lnTo>
                    <a:pt x="3355076" y="1480604"/>
                  </a:lnTo>
                  <a:close/>
                </a:path>
                <a:path w="3465829" h="2463800">
                  <a:moveTo>
                    <a:pt x="3359606" y="1471976"/>
                  </a:moveTo>
                  <a:lnTo>
                    <a:pt x="3358762" y="1473199"/>
                  </a:lnTo>
                  <a:lnTo>
                    <a:pt x="3355076" y="1480604"/>
                  </a:lnTo>
                  <a:lnTo>
                    <a:pt x="3359606" y="1471976"/>
                  </a:lnTo>
                  <a:close/>
                </a:path>
                <a:path w="3465829" h="2463800">
                  <a:moveTo>
                    <a:pt x="3382062" y="1434057"/>
                  </a:moveTo>
                  <a:lnTo>
                    <a:pt x="3372299" y="1447799"/>
                  </a:lnTo>
                  <a:lnTo>
                    <a:pt x="3359606" y="1471976"/>
                  </a:lnTo>
                  <a:lnTo>
                    <a:pt x="3376278" y="1447799"/>
                  </a:lnTo>
                  <a:lnTo>
                    <a:pt x="3382062" y="1434057"/>
                  </a:lnTo>
                  <a:close/>
                </a:path>
                <a:path w="3465829" h="2463800">
                  <a:moveTo>
                    <a:pt x="3405284" y="1387035"/>
                  </a:moveTo>
                  <a:lnTo>
                    <a:pt x="3392316" y="1409699"/>
                  </a:lnTo>
                  <a:lnTo>
                    <a:pt x="3382062" y="1434057"/>
                  </a:lnTo>
                  <a:lnTo>
                    <a:pt x="3390345" y="1422399"/>
                  </a:lnTo>
                  <a:lnTo>
                    <a:pt x="3405284" y="1387035"/>
                  </a:lnTo>
                  <a:close/>
                </a:path>
                <a:path w="3465829" h="2463800">
                  <a:moveTo>
                    <a:pt x="3411494" y="1370693"/>
                  </a:moveTo>
                  <a:lnTo>
                    <a:pt x="3406440" y="1384300"/>
                  </a:lnTo>
                  <a:lnTo>
                    <a:pt x="3405284" y="1387035"/>
                  </a:lnTo>
                  <a:lnTo>
                    <a:pt x="3406850" y="1384300"/>
                  </a:lnTo>
                  <a:lnTo>
                    <a:pt x="3411494" y="1370693"/>
                  </a:lnTo>
                  <a:close/>
                </a:path>
                <a:path w="3465829" h="2463800">
                  <a:moveTo>
                    <a:pt x="3447080" y="1251817"/>
                  </a:moveTo>
                  <a:lnTo>
                    <a:pt x="3441168" y="1270000"/>
                  </a:lnTo>
                  <a:lnTo>
                    <a:pt x="3431302" y="1308100"/>
                  </a:lnTo>
                  <a:lnTo>
                    <a:pt x="3419854" y="1346200"/>
                  </a:lnTo>
                  <a:lnTo>
                    <a:pt x="3411494" y="1370693"/>
                  </a:lnTo>
                  <a:lnTo>
                    <a:pt x="3420591" y="1346200"/>
                  </a:lnTo>
                  <a:lnTo>
                    <a:pt x="3432806" y="1308100"/>
                  </a:lnTo>
                  <a:lnTo>
                    <a:pt x="3443090" y="1270000"/>
                  </a:lnTo>
                  <a:lnTo>
                    <a:pt x="3447080" y="1251817"/>
                  </a:lnTo>
                  <a:close/>
                </a:path>
                <a:path w="3465829" h="2463800">
                  <a:moveTo>
                    <a:pt x="3457274" y="1197472"/>
                  </a:moveTo>
                  <a:lnTo>
                    <a:pt x="3451451" y="1231900"/>
                  </a:lnTo>
                  <a:lnTo>
                    <a:pt x="3447080" y="1251817"/>
                  </a:lnTo>
                  <a:lnTo>
                    <a:pt x="3449427" y="1244600"/>
                  </a:lnTo>
                  <a:lnTo>
                    <a:pt x="3456051" y="1206500"/>
                  </a:lnTo>
                  <a:lnTo>
                    <a:pt x="3457274" y="1197472"/>
                  </a:lnTo>
                  <a:close/>
                </a:path>
                <a:path w="3465829" h="2463800">
                  <a:moveTo>
                    <a:pt x="3458785" y="1186319"/>
                  </a:moveTo>
                  <a:lnTo>
                    <a:pt x="3457274" y="1197472"/>
                  </a:lnTo>
                  <a:lnTo>
                    <a:pt x="3457895" y="1193800"/>
                  </a:lnTo>
                  <a:lnTo>
                    <a:pt x="3458785" y="1186319"/>
                  </a:lnTo>
                  <a:close/>
                </a:path>
                <a:path w="3465829" h="2463800">
                  <a:moveTo>
                    <a:pt x="3461956" y="1159681"/>
                  </a:moveTo>
                  <a:lnTo>
                    <a:pt x="3458785" y="1186319"/>
                  </a:lnTo>
                  <a:lnTo>
                    <a:pt x="3461214" y="1168400"/>
                  </a:lnTo>
                  <a:lnTo>
                    <a:pt x="3461956" y="1159681"/>
                  </a:lnTo>
                  <a:close/>
                </a:path>
                <a:path w="3465829" h="2463800">
                  <a:moveTo>
                    <a:pt x="3463012" y="1147267"/>
                  </a:moveTo>
                  <a:lnTo>
                    <a:pt x="3461956" y="1159681"/>
                  </a:lnTo>
                  <a:lnTo>
                    <a:pt x="3462430" y="1155700"/>
                  </a:lnTo>
                  <a:lnTo>
                    <a:pt x="3463012" y="1147267"/>
                  </a:lnTo>
                  <a:close/>
                </a:path>
                <a:path w="3465829" h="2463800">
                  <a:moveTo>
                    <a:pt x="3464740" y="1122248"/>
                  </a:moveTo>
                  <a:lnTo>
                    <a:pt x="3463012" y="1147267"/>
                  </a:lnTo>
                  <a:lnTo>
                    <a:pt x="3464456" y="1130300"/>
                  </a:lnTo>
                  <a:lnTo>
                    <a:pt x="3464740" y="1122248"/>
                  </a:lnTo>
                  <a:close/>
                </a:path>
                <a:path w="3465829" h="2463800">
                  <a:moveTo>
                    <a:pt x="3465251" y="1107801"/>
                  </a:moveTo>
                  <a:lnTo>
                    <a:pt x="3464740" y="1122248"/>
                  </a:lnTo>
                  <a:lnTo>
                    <a:pt x="3465061" y="1117600"/>
                  </a:lnTo>
                  <a:lnTo>
                    <a:pt x="3465251" y="1107801"/>
                  </a:lnTo>
                  <a:close/>
                </a:path>
                <a:path w="3465829" h="2463800">
                  <a:moveTo>
                    <a:pt x="3465698" y="1084652"/>
                  </a:moveTo>
                  <a:lnTo>
                    <a:pt x="3465251" y="1107801"/>
                  </a:lnTo>
                  <a:lnTo>
                    <a:pt x="3465802" y="1092200"/>
                  </a:lnTo>
                  <a:lnTo>
                    <a:pt x="3465698" y="1084652"/>
                  </a:lnTo>
                  <a:close/>
                </a:path>
                <a:path w="3465829" h="2463800">
                  <a:moveTo>
                    <a:pt x="3465484" y="1069157"/>
                  </a:moveTo>
                  <a:lnTo>
                    <a:pt x="3465698" y="1084652"/>
                  </a:lnTo>
                  <a:lnTo>
                    <a:pt x="3465797" y="1079500"/>
                  </a:lnTo>
                  <a:lnTo>
                    <a:pt x="3465484" y="1069157"/>
                  </a:lnTo>
                  <a:close/>
                </a:path>
                <a:path w="3465829" h="2463800">
                  <a:moveTo>
                    <a:pt x="3464793" y="1046331"/>
                  </a:moveTo>
                  <a:lnTo>
                    <a:pt x="3465484" y="1069157"/>
                  </a:lnTo>
                  <a:lnTo>
                    <a:pt x="3465276" y="1054100"/>
                  </a:lnTo>
                  <a:lnTo>
                    <a:pt x="3464793" y="1046331"/>
                  </a:lnTo>
                  <a:close/>
                </a:path>
                <a:path w="3465829" h="2463800">
                  <a:moveTo>
                    <a:pt x="3464315" y="1038649"/>
                  </a:moveTo>
                  <a:lnTo>
                    <a:pt x="3464793" y="1046331"/>
                  </a:lnTo>
                  <a:lnTo>
                    <a:pt x="3464644" y="1041400"/>
                  </a:lnTo>
                  <a:lnTo>
                    <a:pt x="3464315" y="1038649"/>
                  </a:lnTo>
                  <a:close/>
                </a:path>
                <a:path w="3465829" h="2463800">
                  <a:moveTo>
                    <a:pt x="3432302" y="869138"/>
                  </a:moveTo>
                  <a:lnTo>
                    <a:pt x="3449916" y="939800"/>
                  </a:lnTo>
                  <a:lnTo>
                    <a:pt x="3456696" y="977900"/>
                  </a:lnTo>
                  <a:lnTo>
                    <a:pt x="3461608" y="1016000"/>
                  </a:lnTo>
                  <a:lnTo>
                    <a:pt x="3464315" y="1038649"/>
                  </a:lnTo>
                  <a:lnTo>
                    <a:pt x="3462905" y="1016000"/>
                  </a:lnTo>
                  <a:lnTo>
                    <a:pt x="3458713" y="990600"/>
                  </a:lnTo>
                  <a:lnTo>
                    <a:pt x="3452726" y="952500"/>
                  </a:lnTo>
                  <a:lnTo>
                    <a:pt x="3444969" y="914400"/>
                  </a:lnTo>
                  <a:lnTo>
                    <a:pt x="3435466" y="876300"/>
                  </a:lnTo>
                  <a:lnTo>
                    <a:pt x="3432302" y="869138"/>
                  </a:lnTo>
                  <a:close/>
                </a:path>
                <a:path w="3465829" h="2463800">
                  <a:moveTo>
                    <a:pt x="3411306" y="812744"/>
                  </a:moveTo>
                  <a:lnTo>
                    <a:pt x="3424244" y="850900"/>
                  </a:lnTo>
                  <a:lnTo>
                    <a:pt x="3432302" y="869138"/>
                  </a:lnTo>
                  <a:lnTo>
                    <a:pt x="3430776" y="863600"/>
                  </a:lnTo>
                  <a:lnTo>
                    <a:pt x="3418431" y="825500"/>
                  </a:lnTo>
                  <a:lnTo>
                    <a:pt x="3411306" y="812744"/>
                  </a:lnTo>
                  <a:close/>
                </a:path>
                <a:path w="3465829" h="2463800">
                  <a:moveTo>
                    <a:pt x="3387111" y="759629"/>
                  </a:moveTo>
                  <a:lnTo>
                    <a:pt x="3388222" y="762000"/>
                  </a:lnTo>
                  <a:lnTo>
                    <a:pt x="3404244" y="800100"/>
                  </a:lnTo>
                  <a:lnTo>
                    <a:pt x="3411306" y="812744"/>
                  </a:lnTo>
                  <a:lnTo>
                    <a:pt x="3396741" y="774700"/>
                  </a:lnTo>
                  <a:lnTo>
                    <a:pt x="3387111" y="759629"/>
                  </a:lnTo>
                  <a:close/>
                </a:path>
                <a:path w="3465829" h="2463800">
                  <a:moveTo>
                    <a:pt x="3365916" y="718144"/>
                  </a:moveTo>
                  <a:lnTo>
                    <a:pt x="3380511" y="749300"/>
                  </a:lnTo>
                  <a:lnTo>
                    <a:pt x="3387111" y="759629"/>
                  </a:lnTo>
                  <a:lnTo>
                    <a:pt x="3370373" y="723900"/>
                  </a:lnTo>
                  <a:lnTo>
                    <a:pt x="3365916" y="718144"/>
                  </a:lnTo>
                  <a:close/>
                </a:path>
                <a:path w="3465829" h="2463800">
                  <a:moveTo>
                    <a:pt x="3344440" y="687394"/>
                  </a:moveTo>
                  <a:lnTo>
                    <a:pt x="3350702" y="698500"/>
                  </a:lnTo>
                  <a:lnTo>
                    <a:pt x="3365916" y="718144"/>
                  </a:lnTo>
                  <a:lnTo>
                    <a:pt x="3362662" y="711200"/>
                  </a:lnTo>
                  <a:lnTo>
                    <a:pt x="3344440" y="687394"/>
                  </a:lnTo>
                  <a:close/>
                </a:path>
                <a:path w="3465829" h="2463800">
                  <a:moveTo>
                    <a:pt x="3329158" y="660302"/>
                  </a:moveTo>
                  <a:lnTo>
                    <a:pt x="3343220" y="685800"/>
                  </a:lnTo>
                  <a:lnTo>
                    <a:pt x="3344440" y="687394"/>
                  </a:lnTo>
                  <a:lnTo>
                    <a:pt x="3329158" y="660302"/>
                  </a:lnTo>
                  <a:close/>
                </a:path>
                <a:path w="3465829" h="2463800">
                  <a:moveTo>
                    <a:pt x="3319787" y="644973"/>
                  </a:moveTo>
                  <a:lnTo>
                    <a:pt x="3329158" y="660302"/>
                  </a:lnTo>
                  <a:lnTo>
                    <a:pt x="3322208" y="647700"/>
                  </a:lnTo>
                  <a:lnTo>
                    <a:pt x="3319787" y="644973"/>
                  </a:lnTo>
                  <a:close/>
                </a:path>
                <a:path w="3465829" h="2463800">
                  <a:moveTo>
                    <a:pt x="3288524" y="604684"/>
                  </a:moveTo>
                  <a:lnTo>
                    <a:pt x="3299654" y="622300"/>
                  </a:lnTo>
                  <a:lnTo>
                    <a:pt x="3319787" y="644973"/>
                  </a:lnTo>
                  <a:lnTo>
                    <a:pt x="3305926" y="622300"/>
                  </a:lnTo>
                  <a:lnTo>
                    <a:pt x="3288524" y="604684"/>
                  </a:lnTo>
                  <a:close/>
                </a:path>
                <a:path w="3465829" h="2463800">
                  <a:moveTo>
                    <a:pt x="3263171" y="571869"/>
                  </a:moveTo>
                  <a:lnTo>
                    <a:pt x="3280834" y="596900"/>
                  </a:lnTo>
                  <a:lnTo>
                    <a:pt x="3288524" y="604684"/>
                  </a:lnTo>
                  <a:lnTo>
                    <a:pt x="3275581" y="584200"/>
                  </a:lnTo>
                  <a:lnTo>
                    <a:pt x="3263171" y="571869"/>
                  </a:lnTo>
                  <a:close/>
                </a:path>
                <a:path w="3465829" h="2463800">
                  <a:moveTo>
                    <a:pt x="3190479" y="491876"/>
                  </a:moveTo>
                  <a:lnTo>
                    <a:pt x="3194508" y="495300"/>
                  </a:lnTo>
                  <a:lnTo>
                    <a:pt x="3222983" y="533400"/>
                  </a:lnTo>
                  <a:lnTo>
                    <a:pt x="3250016" y="558800"/>
                  </a:lnTo>
                  <a:lnTo>
                    <a:pt x="3263171" y="571869"/>
                  </a:lnTo>
                  <a:lnTo>
                    <a:pt x="3253948" y="558800"/>
                  </a:lnTo>
                  <a:lnTo>
                    <a:pt x="3225275" y="533400"/>
                  </a:lnTo>
                  <a:lnTo>
                    <a:pt x="3194822" y="495300"/>
                  </a:lnTo>
                  <a:lnTo>
                    <a:pt x="3190479" y="491876"/>
                  </a:lnTo>
                  <a:close/>
                </a:path>
                <a:path w="3465829" h="2463800">
                  <a:moveTo>
                    <a:pt x="70093" y="505449"/>
                  </a:moveTo>
                  <a:lnTo>
                    <a:pt x="66607" y="508000"/>
                  </a:lnTo>
                  <a:lnTo>
                    <a:pt x="32826" y="533400"/>
                  </a:lnTo>
                  <a:lnTo>
                    <a:pt x="0" y="558800"/>
                  </a:lnTo>
                  <a:lnTo>
                    <a:pt x="33317" y="533400"/>
                  </a:lnTo>
                  <a:lnTo>
                    <a:pt x="67719" y="508000"/>
                  </a:lnTo>
                  <a:lnTo>
                    <a:pt x="70093" y="505449"/>
                  </a:lnTo>
                  <a:close/>
                </a:path>
                <a:path w="3465829" h="2463800">
                  <a:moveTo>
                    <a:pt x="131832" y="449950"/>
                  </a:moveTo>
                  <a:lnTo>
                    <a:pt x="103177" y="469900"/>
                  </a:lnTo>
                  <a:lnTo>
                    <a:pt x="70093" y="505449"/>
                  </a:lnTo>
                  <a:lnTo>
                    <a:pt x="101316" y="482600"/>
                  </a:lnTo>
                  <a:lnTo>
                    <a:pt x="131832" y="449950"/>
                  </a:lnTo>
                  <a:close/>
                </a:path>
                <a:path w="3465829" h="2463800">
                  <a:moveTo>
                    <a:pt x="3115826" y="430882"/>
                  </a:moveTo>
                  <a:lnTo>
                    <a:pt x="3128604" y="444500"/>
                  </a:lnTo>
                  <a:lnTo>
                    <a:pt x="3162597" y="469900"/>
                  </a:lnTo>
                  <a:lnTo>
                    <a:pt x="3190479" y="491876"/>
                  </a:lnTo>
                  <a:lnTo>
                    <a:pt x="3164616" y="469900"/>
                  </a:lnTo>
                  <a:lnTo>
                    <a:pt x="3133331" y="444500"/>
                  </a:lnTo>
                  <a:lnTo>
                    <a:pt x="3115826" y="430882"/>
                  </a:lnTo>
                  <a:close/>
                </a:path>
                <a:path w="3465829" h="2463800">
                  <a:moveTo>
                    <a:pt x="142550" y="442542"/>
                  </a:moveTo>
                  <a:lnTo>
                    <a:pt x="136927" y="444500"/>
                  </a:lnTo>
                  <a:lnTo>
                    <a:pt x="131832" y="449950"/>
                  </a:lnTo>
                  <a:lnTo>
                    <a:pt x="139662" y="444500"/>
                  </a:lnTo>
                  <a:lnTo>
                    <a:pt x="142550" y="442542"/>
                  </a:lnTo>
                  <a:close/>
                </a:path>
                <a:path w="3465829" h="2463800">
                  <a:moveTo>
                    <a:pt x="280859" y="360151"/>
                  </a:moveTo>
                  <a:lnTo>
                    <a:pt x="254996" y="368300"/>
                  </a:lnTo>
                  <a:lnTo>
                    <a:pt x="215600" y="393700"/>
                  </a:lnTo>
                  <a:lnTo>
                    <a:pt x="177145" y="419100"/>
                  </a:lnTo>
                  <a:lnTo>
                    <a:pt x="142550" y="442542"/>
                  </a:lnTo>
                  <a:lnTo>
                    <a:pt x="173411" y="431800"/>
                  </a:lnTo>
                  <a:lnTo>
                    <a:pt x="210742" y="406400"/>
                  </a:lnTo>
                  <a:lnTo>
                    <a:pt x="248894" y="381000"/>
                  </a:lnTo>
                  <a:lnTo>
                    <a:pt x="280859" y="360151"/>
                  </a:lnTo>
                  <a:close/>
                </a:path>
                <a:path w="3465829" h="2463800">
                  <a:moveTo>
                    <a:pt x="2984781" y="336193"/>
                  </a:moveTo>
                  <a:lnTo>
                    <a:pt x="3031378" y="368300"/>
                  </a:lnTo>
                  <a:lnTo>
                    <a:pt x="3066687" y="393700"/>
                  </a:lnTo>
                  <a:lnTo>
                    <a:pt x="3100680" y="419100"/>
                  </a:lnTo>
                  <a:lnTo>
                    <a:pt x="3115826" y="430882"/>
                  </a:lnTo>
                  <a:lnTo>
                    <a:pt x="3092853" y="406400"/>
                  </a:lnTo>
                  <a:lnTo>
                    <a:pt x="3055348" y="381000"/>
                  </a:lnTo>
                  <a:lnTo>
                    <a:pt x="3016098" y="355600"/>
                  </a:lnTo>
                  <a:lnTo>
                    <a:pt x="2984781" y="336193"/>
                  </a:lnTo>
                  <a:close/>
                </a:path>
                <a:path w="3465829" h="2463800">
                  <a:moveTo>
                    <a:pt x="390031" y="298001"/>
                  </a:moveTo>
                  <a:lnTo>
                    <a:pt x="367997" y="304800"/>
                  </a:lnTo>
                  <a:lnTo>
                    <a:pt x="327548" y="330200"/>
                  </a:lnTo>
                  <a:lnTo>
                    <a:pt x="287838" y="355600"/>
                  </a:lnTo>
                  <a:lnTo>
                    <a:pt x="280859" y="360151"/>
                  </a:lnTo>
                  <a:lnTo>
                    <a:pt x="295307" y="355600"/>
                  </a:lnTo>
                  <a:lnTo>
                    <a:pt x="336502" y="330200"/>
                  </a:lnTo>
                  <a:lnTo>
                    <a:pt x="378554" y="304800"/>
                  </a:lnTo>
                  <a:lnTo>
                    <a:pt x="390031" y="298001"/>
                  </a:lnTo>
                  <a:close/>
                </a:path>
                <a:path w="3465829" h="2463800">
                  <a:moveTo>
                    <a:pt x="2849042" y="257998"/>
                  </a:moveTo>
                  <a:lnTo>
                    <a:pt x="2887940" y="279400"/>
                  </a:lnTo>
                  <a:lnTo>
                    <a:pt x="2932387" y="304800"/>
                  </a:lnTo>
                  <a:lnTo>
                    <a:pt x="2975108" y="330200"/>
                  </a:lnTo>
                  <a:lnTo>
                    <a:pt x="2984781" y="336193"/>
                  </a:lnTo>
                  <a:lnTo>
                    <a:pt x="2956912" y="317500"/>
                  </a:lnTo>
                  <a:lnTo>
                    <a:pt x="2917806" y="292100"/>
                  </a:lnTo>
                  <a:lnTo>
                    <a:pt x="2877484" y="266700"/>
                  </a:lnTo>
                  <a:lnTo>
                    <a:pt x="2849042" y="257998"/>
                  </a:lnTo>
                  <a:close/>
                </a:path>
                <a:path w="3465829" h="2463800">
                  <a:moveTo>
                    <a:pt x="438032" y="274574"/>
                  </a:moveTo>
                  <a:lnTo>
                    <a:pt x="421434" y="279400"/>
                  </a:lnTo>
                  <a:lnTo>
                    <a:pt x="390031" y="298001"/>
                  </a:lnTo>
                  <a:lnTo>
                    <a:pt x="409159" y="292100"/>
                  </a:lnTo>
                  <a:lnTo>
                    <a:pt x="438032" y="274574"/>
                  </a:lnTo>
                  <a:close/>
                </a:path>
                <a:path w="3465829" h="2463800">
                  <a:moveTo>
                    <a:pt x="480580" y="257863"/>
                  </a:moveTo>
                  <a:lnTo>
                    <a:pt x="451005" y="266700"/>
                  </a:lnTo>
                  <a:lnTo>
                    <a:pt x="438032" y="274574"/>
                  </a:lnTo>
                  <a:lnTo>
                    <a:pt x="465115" y="266700"/>
                  </a:lnTo>
                  <a:lnTo>
                    <a:pt x="480580" y="257863"/>
                  </a:lnTo>
                  <a:close/>
                </a:path>
                <a:path w="3465829" h="2463800">
                  <a:moveTo>
                    <a:pt x="2788714" y="225945"/>
                  </a:moveTo>
                  <a:lnTo>
                    <a:pt x="2793294" y="228600"/>
                  </a:lnTo>
                  <a:lnTo>
                    <a:pt x="2835972" y="254000"/>
                  </a:lnTo>
                  <a:lnTo>
                    <a:pt x="2849042" y="257998"/>
                  </a:lnTo>
                  <a:lnTo>
                    <a:pt x="2841774" y="254000"/>
                  </a:lnTo>
                  <a:lnTo>
                    <a:pt x="2793897" y="228600"/>
                  </a:lnTo>
                  <a:lnTo>
                    <a:pt x="2788714" y="225945"/>
                  </a:lnTo>
                  <a:close/>
                </a:path>
                <a:path w="3465829" h="2463800">
                  <a:moveTo>
                    <a:pt x="520107" y="238338"/>
                  </a:moveTo>
                  <a:lnTo>
                    <a:pt x="509567" y="241300"/>
                  </a:lnTo>
                  <a:lnTo>
                    <a:pt x="480580" y="257863"/>
                  </a:lnTo>
                  <a:lnTo>
                    <a:pt x="493509" y="254000"/>
                  </a:lnTo>
                  <a:lnTo>
                    <a:pt x="520107" y="238338"/>
                  </a:lnTo>
                  <a:close/>
                </a:path>
                <a:path w="3465829" h="2463800">
                  <a:moveTo>
                    <a:pt x="574770" y="217530"/>
                  </a:moveTo>
                  <a:lnTo>
                    <a:pt x="536645" y="228600"/>
                  </a:lnTo>
                  <a:lnTo>
                    <a:pt x="520107" y="238338"/>
                  </a:lnTo>
                  <a:lnTo>
                    <a:pt x="554762" y="228600"/>
                  </a:lnTo>
                  <a:lnTo>
                    <a:pt x="574770" y="217530"/>
                  </a:lnTo>
                  <a:close/>
                </a:path>
                <a:path w="3465829" h="2463800">
                  <a:moveTo>
                    <a:pt x="2528299" y="130649"/>
                  </a:moveTo>
                  <a:lnTo>
                    <a:pt x="2649448" y="165100"/>
                  </a:lnTo>
                  <a:lnTo>
                    <a:pt x="2693035" y="190500"/>
                  </a:lnTo>
                  <a:lnTo>
                    <a:pt x="2744315" y="203200"/>
                  </a:lnTo>
                  <a:lnTo>
                    <a:pt x="2788714" y="225945"/>
                  </a:lnTo>
                  <a:lnTo>
                    <a:pt x="2749477" y="203200"/>
                  </a:lnTo>
                  <a:lnTo>
                    <a:pt x="2704546" y="190500"/>
                  </a:lnTo>
                  <a:lnTo>
                    <a:pt x="2658525" y="165100"/>
                  </a:lnTo>
                  <a:lnTo>
                    <a:pt x="2528299" y="130649"/>
                  </a:lnTo>
                  <a:close/>
                </a:path>
                <a:path w="3465829" h="2463800">
                  <a:moveTo>
                    <a:pt x="604239" y="202227"/>
                  </a:moveTo>
                  <a:lnTo>
                    <a:pt x="600671" y="203200"/>
                  </a:lnTo>
                  <a:lnTo>
                    <a:pt x="574770" y="217530"/>
                  </a:lnTo>
                  <a:lnTo>
                    <a:pt x="580384" y="215900"/>
                  </a:lnTo>
                  <a:lnTo>
                    <a:pt x="604239" y="202227"/>
                  </a:lnTo>
                  <a:close/>
                </a:path>
                <a:path w="3465829" h="2463800">
                  <a:moveTo>
                    <a:pt x="672334" y="177025"/>
                  </a:moveTo>
                  <a:lnTo>
                    <a:pt x="624700" y="190500"/>
                  </a:lnTo>
                  <a:lnTo>
                    <a:pt x="604239" y="202227"/>
                  </a:lnTo>
                  <a:lnTo>
                    <a:pt x="647267" y="190500"/>
                  </a:lnTo>
                  <a:lnTo>
                    <a:pt x="672334" y="177025"/>
                  </a:lnTo>
                  <a:close/>
                </a:path>
                <a:path w="3465829" h="2463800">
                  <a:moveTo>
                    <a:pt x="1107366" y="59938"/>
                  </a:moveTo>
                  <a:lnTo>
                    <a:pt x="1092815" y="63500"/>
                  </a:lnTo>
                  <a:lnTo>
                    <a:pt x="694520" y="165100"/>
                  </a:lnTo>
                  <a:lnTo>
                    <a:pt x="672334" y="177025"/>
                  </a:lnTo>
                  <a:lnTo>
                    <a:pt x="1107366" y="59938"/>
                  </a:lnTo>
                  <a:close/>
                </a:path>
                <a:path w="3465829" h="2463800">
                  <a:moveTo>
                    <a:pt x="2512827" y="126315"/>
                  </a:moveTo>
                  <a:lnTo>
                    <a:pt x="2514178" y="127000"/>
                  </a:lnTo>
                  <a:lnTo>
                    <a:pt x="2528299" y="130649"/>
                  </a:lnTo>
                  <a:lnTo>
                    <a:pt x="2512827" y="126315"/>
                  </a:lnTo>
                  <a:close/>
                </a:path>
                <a:path w="3465829" h="2463800">
                  <a:moveTo>
                    <a:pt x="2254166" y="50800"/>
                  </a:moveTo>
                  <a:lnTo>
                    <a:pt x="2234132" y="50800"/>
                  </a:lnTo>
                  <a:lnTo>
                    <a:pt x="2512827" y="126315"/>
                  </a:lnTo>
                  <a:lnTo>
                    <a:pt x="2464052" y="101600"/>
                  </a:lnTo>
                  <a:lnTo>
                    <a:pt x="2254166" y="50800"/>
                  </a:lnTo>
                  <a:close/>
                </a:path>
                <a:path w="3465829" h="2463800">
                  <a:moveTo>
                    <a:pt x="1144709" y="50800"/>
                  </a:moveTo>
                  <a:lnTo>
                    <a:pt x="1142541" y="50800"/>
                  </a:lnTo>
                  <a:lnTo>
                    <a:pt x="1107366" y="59938"/>
                  </a:lnTo>
                  <a:lnTo>
                    <a:pt x="1144709" y="50800"/>
                  </a:lnTo>
                  <a:close/>
                </a:path>
                <a:path w="3465829" h="2463800">
                  <a:moveTo>
                    <a:pt x="1249588" y="38100"/>
                  </a:moveTo>
                  <a:lnTo>
                    <a:pt x="1241036" y="38100"/>
                  </a:lnTo>
                  <a:lnTo>
                    <a:pt x="1191676" y="50800"/>
                  </a:lnTo>
                  <a:lnTo>
                    <a:pt x="1196976" y="50800"/>
                  </a:lnTo>
                  <a:lnTo>
                    <a:pt x="1249588" y="38100"/>
                  </a:lnTo>
                  <a:close/>
                </a:path>
                <a:path w="3465829" h="2463800">
                  <a:moveTo>
                    <a:pt x="2094910" y="27045"/>
                  </a:moveTo>
                  <a:lnTo>
                    <a:pt x="2185921" y="50800"/>
                  </a:lnTo>
                  <a:lnTo>
                    <a:pt x="2199475" y="50800"/>
                  </a:lnTo>
                  <a:lnTo>
                    <a:pt x="2094910" y="27045"/>
                  </a:lnTo>
                  <a:close/>
                </a:path>
                <a:path w="3465829" h="2463800">
                  <a:moveTo>
                    <a:pt x="1340327" y="25400"/>
                  </a:moveTo>
                  <a:lnTo>
                    <a:pt x="1302517" y="25400"/>
                  </a:lnTo>
                  <a:lnTo>
                    <a:pt x="1249588" y="38100"/>
                  </a:lnTo>
                  <a:lnTo>
                    <a:pt x="1290596" y="38100"/>
                  </a:lnTo>
                  <a:lnTo>
                    <a:pt x="1340327" y="25400"/>
                  </a:lnTo>
                  <a:close/>
                </a:path>
                <a:path w="3465829" h="2463800">
                  <a:moveTo>
                    <a:pt x="2088584" y="25400"/>
                  </a:moveTo>
                  <a:lnTo>
                    <a:pt x="2087608" y="25400"/>
                  </a:lnTo>
                  <a:lnTo>
                    <a:pt x="2094910" y="27045"/>
                  </a:lnTo>
                  <a:lnTo>
                    <a:pt x="2088584" y="25400"/>
                  </a:lnTo>
                  <a:close/>
                </a:path>
                <a:path w="3465829" h="2463800">
                  <a:moveTo>
                    <a:pt x="1440198" y="12700"/>
                  </a:moveTo>
                  <a:lnTo>
                    <a:pt x="1409210" y="12700"/>
                  </a:lnTo>
                  <a:lnTo>
                    <a:pt x="1355733" y="25400"/>
                  </a:lnTo>
                  <a:lnTo>
                    <a:pt x="1390204" y="25400"/>
                  </a:lnTo>
                  <a:lnTo>
                    <a:pt x="1440198" y="12700"/>
                  </a:lnTo>
                  <a:close/>
                </a:path>
                <a:path w="3465829" h="2463800">
                  <a:moveTo>
                    <a:pt x="1990207" y="12700"/>
                  </a:moveTo>
                  <a:lnTo>
                    <a:pt x="1972594" y="12700"/>
                  </a:lnTo>
                  <a:lnTo>
                    <a:pt x="2030482" y="25400"/>
                  </a:lnTo>
                  <a:lnTo>
                    <a:pt x="2039512" y="25400"/>
                  </a:lnTo>
                  <a:lnTo>
                    <a:pt x="1990207" y="12700"/>
                  </a:lnTo>
                  <a:close/>
                </a:path>
                <a:path w="3465829" h="2463800">
                  <a:moveTo>
                    <a:pt x="1640817" y="0"/>
                  </a:moveTo>
                  <a:lnTo>
                    <a:pt x="1625144" y="0"/>
                  </a:lnTo>
                  <a:lnTo>
                    <a:pt x="1570913" y="12700"/>
                  </a:lnTo>
                  <a:lnTo>
                    <a:pt x="1590620" y="12700"/>
                  </a:lnTo>
                  <a:lnTo>
                    <a:pt x="1640817" y="0"/>
                  </a:lnTo>
                  <a:close/>
                </a:path>
                <a:path w="3465829" h="2463800">
                  <a:moveTo>
                    <a:pt x="1775093" y="8614"/>
                  </a:moveTo>
                  <a:lnTo>
                    <a:pt x="1791197" y="12700"/>
                  </a:lnTo>
                  <a:lnTo>
                    <a:pt x="1794613" y="12700"/>
                  </a:lnTo>
                  <a:lnTo>
                    <a:pt x="1775093" y="8614"/>
                  </a:lnTo>
                  <a:close/>
                </a:path>
                <a:path w="3465829" h="2463800">
                  <a:moveTo>
                    <a:pt x="1741133" y="0"/>
                  </a:moveTo>
                  <a:lnTo>
                    <a:pt x="1733930" y="0"/>
                  </a:lnTo>
                  <a:lnTo>
                    <a:pt x="1775093" y="8614"/>
                  </a:lnTo>
                  <a:lnTo>
                    <a:pt x="174113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967604" y="2216105"/>
              <a:ext cx="3465829" cy="2465070"/>
            </a:xfrm>
            <a:custGeom>
              <a:avLst/>
              <a:gdLst/>
              <a:ahLst/>
              <a:cxnLst/>
              <a:rect l="l" t="t" r="r" b="b"/>
              <a:pathLst>
                <a:path w="3465829" h="2465070">
                  <a:moveTo>
                    <a:pt x="0" y="552114"/>
                  </a:moveTo>
                  <a:lnTo>
                    <a:pt x="32826" y="524432"/>
                  </a:lnTo>
                  <a:lnTo>
                    <a:pt x="66607" y="497417"/>
                  </a:lnTo>
                  <a:lnTo>
                    <a:pt x="101316" y="471072"/>
                  </a:lnTo>
                  <a:lnTo>
                    <a:pt x="136927" y="445400"/>
                  </a:lnTo>
                  <a:lnTo>
                    <a:pt x="173411" y="420405"/>
                  </a:lnTo>
                  <a:lnTo>
                    <a:pt x="210742" y="396092"/>
                  </a:lnTo>
                  <a:lnTo>
                    <a:pt x="248894" y="372463"/>
                  </a:lnTo>
                  <a:lnTo>
                    <a:pt x="287838" y="349523"/>
                  </a:lnTo>
                  <a:lnTo>
                    <a:pt x="327548" y="327276"/>
                  </a:lnTo>
                  <a:lnTo>
                    <a:pt x="367997" y="305724"/>
                  </a:lnTo>
                  <a:lnTo>
                    <a:pt x="409159" y="284872"/>
                  </a:lnTo>
                  <a:lnTo>
                    <a:pt x="451005" y="264723"/>
                  </a:lnTo>
                  <a:lnTo>
                    <a:pt x="493509" y="245282"/>
                  </a:lnTo>
                  <a:lnTo>
                    <a:pt x="536645" y="226551"/>
                  </a:lnTo>
                  <a:lnTo>
                    <a:pt x="580384" y="208535"/>
                  </a:lnTo>
                  <a:lnTo>
                    <a:pt x="624700" y="191238"/>
                  </a:lnTo>
                  <a:lnTo>
                    <a:pt x="669567" y="174662"/>
                  </a:lnTo>
                  <a:lnTo>
                    <a:pt x="714956" y="158813"/>
                  </a:lnTo>
                  <a:lnTo>
                    <a:pt x="760842" y="143693"/>
                  </a:lnTo>
                  <a:lnTo>
                    <a:pt x="807196" y="129306"/>
                  </a:lnTo>
                  <a:lnTo>
                    <a:pt x="853992" y="115657"/>
                  </a:lnTo>
                  <a:lnTo>
                    <a:pt x="901204" y="102748"/>
                  </a:lnTo>
                  <a:lnTo>
                    <a:pt x="948803" y="90584"/>
                  </a:lnTo>
                  <a:lnTo>
                    <a:pt x="996764" y="79168"/>
                  </a:lnTo>
                  <a:lnTo>
                    <a:pt x="1045058" y="68504"/>
                  </a:lnTo>
                  <a:lnTo>
                    <a:pt x="1093660" y="58595"/>
                  </a:lnTo>
                  <a:lnTo>
                    <a:pt x="1142541" y="49446"/>
                  </a:lnTo>
                  <a:lnTo>
                    <a:pt x="1191676" y="41061"/>
                  </a:lnTo>
                  <a:lnTo>
                    <a:pt x="1241036" y="33442"/>
                  </a:lnTo>
                  <a:lnTo>
                    <a:pt x="1290596" y="26594"/>
                  </a:lnTo>
                  <a:lnTo>
                    <a:pt x="1340327" y="20520"/>
                  </a:lnTo>
                  <a:lnTo>
                    <a:pt x="1390204" y="15224"/>
                  </a:lnTo>
                  <a:lnTo>
                    <a:pt x="1440198" y="10710"/>
                  </a:lnTo>
                  <a:lnTo>
                    <a:pt x="1490284" y="6982"/>
                  </a:lnTo>
                  <a:lnTo>
                    <a:pt x="1540434" y="4043"/>
                  </a:lnTo>
                  <a:lnTo>
                    <a:pt x="1590620" y="1897"/>
                  </a:lnTo>
                  <a:lnTo>
                    <a:pt x="1640817" y="548"/>
                  </a:lnTo>
                  <a:lnTo>
                    <a:pt x="1690997" y="0"/>
                  </a:lnTo>
                  <a:lnTo>
                    <a:pt x="1741133" y="255"/>
                  </a:lnTo>
                  <a:lnTo>
                    <a:pt x="1791197" y="1319"/>
                  </a:lnTo>
                  <a:lnTo>
                    <a:pt x="1841164" y="3194"/>
                  </a:lnTo>
                  <a:lnTo>
                    <a:pt x="1891006" y="5885"/>
                  </a:lnTo>
                  <a:lnTo>
                    <a:pt x="1940696" y="9394"/>
                  </a:lnTo>
                  <a:lnTo>
                    <a:pt x="1990207" y="13727"/>
                  </a:lnTo>
                  <a:lnTo>
                    <a:pt x="2039512" y="18886"/>
                  </a:lnTo>
                  <a:lnTo>
                    <a:pt x="2088584" y="24876"/>
                  </a:lnTo>
                  <a:lnTo>
                    <a:pt x="2137396" y="31700"/>
                  </a:lnTo>
                  <a:lnTo>
                    <a:pt x="2185921" y="39362"/>
                  </a:lnTo>
                  <a:lnTo>
                    <a:pt x="2234132" y="47865"/>
                  </a:lnTo>
                  <a:lnTo>
                    <a:pt x="2282002" y="57213"/>
                  </a:lnTo>
                  <a:lnTo>
                    <a:pt x="2329504" y="67411"/>
                  </a:lnTo>
                  <a:lnTo>
                    <a:pt x="2376611" y="78461"/>
                  </a:lnTo>
                  <a:lnTo>
                    <a:pt x="2423296" y="90368"/>
                  </a:lnTo>
                  <a:lnTo>
                    <a:pt x="2469533" y="103135"/>
                  </a:lnTo>
                  <a:lnTo>
                    <a:pt x="2515293" y="116766"/>
                  </a:lnTo>
                  <a:lnTo>
                    <a:pt x="2560550" y="131264"/>
                  </a:lnTo>
                  <a:lnTo>
                    <a:pt x="2605278" y="146634"/>
                  </a:lnTo>
                  <a:lnTo>
                    <a:pt x="2649448" y="162879"/>
                  </a:lnTo>
                  <a:lnTo>
                    <a:pt x="2693035" y="180004"/>
                  </a:lnTo>
                  <a:lnTo>
                    <a:pt x="2744315" y="201617"/>
                  </a:lnTo>
                  <a:lnTo>
                    <a:pt x="2793897" y="224155"/>
                  </a:lnTo>
                  <a:lnTo>
                    <a:pt x="2841774" y="247589"/>
                  </a:lnTo>
                  <a:lnTo>
                    <a:pt x="2887940" y="271891"/>
                  </a:lnTo>
                  <a:lnTo>
                    <a:pt x="2932387" y="297033"/>
                  </a:lnTo>
                  <a:lnTo>
                    <a:pt x="2975108" y="322986"/>
                  </a:lnTo>
                  <a:lnTo>
                    <a:pt x="3016098" y="349721"/>
                  </a:lnTo>
                  <a:lnTo>
                    <a:pt x="3055348" y="377210"/>
                  </a:lnTo>
                  <a:lnTo>
                    <a:pt x="3092853" y="405425"/>
                  </a:lnTo>
                  <a:lnTo>
                    <a:pt x="3128604" y="434338"/>
                  </a:lnTo>
                  <a:lnTo>
                    <a:pt x="3162597" y="463919"/>
                  </a:lnTo>
                  <a:lnTo>
                    <a:pt x="3194822" y="494141"/>
                  </a:lnTo>
                  <a:lnTo>
                    <a:pt x="3225275" y="524976"/>
                  </a:lnTo>
                  <a:lnTo>
                    <a:pt x="3253948" y="556394"/>
                  </a:lnTo>
                  <a:lnTo>
                    <a:pt x="3280834" y="588367"/>
                  </a:lnTo>
                  <a:lnTo>
                    <a:pt x="3305926" y="620867"/>
                  </a:lnTo>
                  <a:lnTo>
                    <a:pt x="3329218" y="653866"/>
                  </a:lnTo>
                  <a:lnTo>
                    <a:pt x="3350702" y="687335"/>
                  </a:lnTo>
                  <a:lnTo>
                    <a:pt x="3370373" y="721246"/>
                  </a:lnTo>
                  <a:lnTo>
                    <a:pt x="3388222" y="755570"/>
                  </a:lnTo>
                  <a:lnTo>
                    <a:pt x="3404244" y="790279"/>
                  </a:lnTo>
                  <a:lnTo>
                    <a:pt x="3430776" y="860738"/>
                  </a:lnTo>
                  <a:lnTo>
                    <a:pt x="3449916" y="932395"/>
                  </a:lnTo>
                  <a:lnTo>
                    <a:pt x="3461608" y="1005024"/>
                  </a:lnTo>
                  <a:lnTo>
                    <a:pt x="3465797" y="1078398"/>
                  </a:lnTo>
                  <a:lnTo>
                    <a:pt x="3465061" y="1115292"/>
                  </a:lnTo>
                  <a:lnTo>
                    <a:pt x="3457895" y="1189356"/>
                  </a:lnTo>
                  <a:lnTo>
                    <a:pt x="3443090" y="1263595"/>
                  </a:lnTo>
                  <a:lnTo>
                    <a:pt x="3432806" y="1300710"/>
                  </a:lnTo>
                  <a:lnTo>
                    <a:pt x="3420591" y="1337784"/>
                  </a:lnTo>
                  <a:lnTo>
                    <a:pt x="3406440" y="1374787"/>
                  </a:lnTo>
                  <a:lnTo>
                    <a:pt x="3390345" y="1411693"/>
                  </a:lnTo>
                  <a:lnTo>
                    <a:pt x="3372299" y="1448473"/>
                  </a:lnTo>
                  <a:lnTo>
                    <a:pt x="3352296" y="1485097"/>
                  </a:lnTo>
                  <a:lnTo>
                    <a:pt x="3330328" y="1521539"/>
                  </a:lnTo>
                  <a:lnTo>
                    <a:pt x="3306389" y="1557768"/>
                  </a:lnTo>
                  <a:lnTo>
                    <a:pt x="3280472" y="1593758"/>
                  </a:lnTo>
                  <a:lnTo>
                    <a:pt x="3252571" y="1629479"/>
                  </a:lnTo>
                  <a:lnTo>
                    <a:pt x="3222677" y="1664903"/>
                  </a:lnTo>
                  <a:lnTo>
                    <a:pt x="3190786" y="1700002"/>
                  </a:lnTo>
                  <a:lnTo>
                    <a:pt x="3156889" y="1734748"/>
                  </a:lnTo>
                  <a:lnTo>
                    <a:pt x="3120980" y="1769111"/>
                  </a:lnTo>
                  <a:lnTo>
                    <a:pt x="3083052" y="1803064"/>
                  </a:lnTo>
                  <a:lnTo>
                    <a:pt x="3049734" y="1831133"/>
                  </a:lnTo>
                  <a:lnTo>
                    <a:pt x="3015331" y="1858578"/>
                  </a:lnTo>
                  <a:lnTo>
                    <a:pt x="2979872" y="1885388"/>
                  </a:lnTo>
                  <a:lnTo>
                    <a:pt x="2943385" y="1911555"/>
                  </a:lnTo>
                  <a:lnTo>
                    <a:pt x="2905900" y="1937070"/>
                  </a:lnTo>
                  <a:lnTo>
                    <a:pt x="2867443" y="1961923"/>
                  </a:lnTo>
                  <a:lnTo>
                    <a:pt x="2828044" y="1986105"/>
                  </a:lnTo>
                  <a:lnTo>
                    <a:pt x="2787730" y="2009608"/>
                  </a:lnTo>
                  <a:lnTo>
                    <a:pt x="2746532" y="2032423"/>
                  </a:lnTo>
                  <a:lnTo>
                    <a:pt x="2704477" y="2054539"/>
                  </a:lnTo>
                  <a:lnTo>
                    <a:pt x="2661593" y="2075949"/>
                  </a:lnTo>
                  <a:lnTo>
                    <a:pt x="2617909" y="2096643"/>
                  </a:lnTo>
                  <a:lnTo>
                    <a:pt x="2573454" y="2116613"/>
                  </a:lnTo>
                  <a:lnTo>
                    <a:pt x="2528255" y="2135848"/>
                  </a:lnTo>
                  <a:lnTo>
                    <a:pt x="2482343" y="2154341"/>
                  </a:lnTo>
                  <a:lnTo>
                    <a:pt x="2435744" y="2172081"/>
                  </a:lnTo>
                  <a:lnTo>
                    <a:pt x="2388487" y="2189061"/>
                  </a:lnTo>
                  <a:lnTo>
                    <a:pt x="2340602" y="2205270"/>
                  </a:lnTo>
                  <a:lnTo>
                    <a:pt x="2292115" y="2220700"/>
                  </a:lnTo>
                  <a:lnTo>
                    <a:pt x="2243057" y="2235342"/>
                  </a:lnTo>
                  <a:lnTo>
                    <a:pt x="2193455" y="2249187"/>
                  </a:lnTo>
                  <a:lnTo>
                    <a:pt x="2143338" y="2262225"/>
                  </a:lnTo>
                  <a:lnTo>
                    <a:pt x="2092734" y="2274448"/>
                  </a:lnTo>
                  <a:lnTo>
                    <a:pt x="2041672" y="2285846"/>
                  </a:lnTo>
                  <a:lnTo>
                    <a:pt x="1990180" y="2296411"/>
                  </a:lnTo>
                  <a:lnTo>
                    <a:pt x="1938287" y="2306133"/>
                  </a:lnTo>
                  <a:lnTo>
                    <a:pt x="1886020" y="2315004"/>
                  </a:lnTo>
                  <a:lnTo>
                    <a:pt x="1833410" y="2323014"/>
                  </a:lnTo>
                  <a:lnTo>
                    <a:pt x="1780484" y="2330154"/>
                  </a:lnTo>
                  <a:lnTo>
                    <a:pt x="1727270" y="2336416"/>
                  </a:lnTo>
                  <a:lnTo>
                    <a:pt x="1673798" y="2341789"/>
                  </a:lnTo>
                  <a:lnTo>
                    <a:pt x="1620095" y="2346266"/>
                  </a:lnTo>
                  <a:lnTo>
                    <a:pt x="1566190" y="2349837"/>
                  </a:lnTo>
                  <a:lnTo>
                    <a:pt x="1512112" y="2352492"/>
                  </a:lnTo>
                  <a:lnTo>
                    <a:pt x="1457888" y="2354224"/>
                  </a:lnTo>
                  <a:lnTo>
                    <a:pt x="1403548" y="2355022"/>
                  </a:lnTo>
                  <a:lnTo>
                    <a:pt x="1349121" y="2354879"/>
                  </a:lnTo>
                  <a:lnTo>
                    <a:pt x="1244600" y="2464861"/>
                  </a:lnTo>
                  <a:lnTo>
                    <a:pt x="541655" y="2230165"/>
                  </a:lnTo>
                  <a:lnTo>
                    <a:pt x="1453515" y="2244897"/>
                  </a:lnTo>
                  <a:lnTo>
                    <a:pt x="1349121" y="2354879"/>
                  </a:lnTo>
                  <a:lnTo>
                    <a:pt x="1406673" y="2355014"/>
                  </a:lnTo>
                  <a:lnTo>
                    <a:pt x="1463973" y="2354113"/>
                  </a:lnTo>
                  <a:lnTo>
                    <a:pt x="1520995" y="2352191"/>
                  </a:lnTo>
                  <a:lnTo>
                    <a:pt x="1577713" y="2349262"/>
                  </a:lnTo>
                  <a:lnTo>
                    <a:pt x="1634100" y="2345340"/>
                  </a:lnTo>
                  <a:lnTo>
                    <a:pt x="1690132" y="2340439"/>
                  </a:lnTo>
                  <a:lnTo>
                    <a:pt x="1745781" y="2334574"/>
                  </a:lnTo>
                  <a:lnTo>
                    <a:pt x="1801021" y="2327759"/>
                  </a:lnTo>
                  <a:lnTo>
                    <a:pt x="1855827" y="2320008"/>
                  </a:lnTo>
                  <a:lnTo>
                    <a:pt x="1910172" y="2311335"/>
                  </a:lnTo>
                  <a:lnTo>
                    <a:pt x="1964030" y="2301756"/>
                  </a:lnTo>
                  <a:lnTo>
                    <a:pt x="2017376" y="2291284"/>
                  </a:lnTo>
                  <a:lnTo>
                    <a:pt x="2070182" y="2279933"/>
                  </a:lnTo>
                  <a:lnTo>
                    <a:pt x="2122424" y="2267718"/>
                  </a:lnTo>
                  <a:lnTo>
                    <a:pt x="2174075" y="2254654"/>
                  </a:lnTo>
                  <a:lnTo>
                    <a:pt x="2225108" y="2240753"/>
                  </a:lnTo>
                  <a:lnTo>
                    <a:pt x="2275498" y="2226032"/>
                  </a:lnTo>
                  <a:lnTo>
                    <a:pt x="2325219" y="2210503"/>
                  </a:lnTo>
                  <a:lnTo>
                    <a:pt x="2374245" y="2194182"/>
                  </a:lnTo>
                  <a:lnTo>
                    <a:pt x="2422549" y="2177083"/>
                  </a:lnTo>
                  <a:lnTo>
                    <a:pt x="2470106" y="2159219"/>
                  </a:lnTo>
                  <a:lnTo>
                    <a:pt x="2516889" y="2140606"/>
                  </a:lnTo>
                  <a:lnTo>
                    <a:pt x="2562872" y="2121258"/>
                  </a:lnTo>
                  <a:lnTo>
                    <a:pt x="2608029" y="2101188"/>
                  </a:lnTo>
                  <a:lnTo>
                    <a:pt x="2652335" y="2080412"/>
                  </a:lnTo>
                  <a:lnTo>
                    <a:pt x="2695763" y="2058943"/>
                  </a:lnTo>
                  <a:lnTo>
                    <a:pt x="2738287" y="2036796"/>
                  </a:lnTo>
                  <a:lnTo>
                    <a:pt x="2779880" y="2013985"/>
                  </a:lnTo>
                  <a:lnTo>
                    <a:pt x="2820518" y="1990524"/>
                  </a:lnTo>
                  <a:lnTo>
                    <a:pt x="2860173" y="1966429"/>
                  </a:lnTo>
                  <a:lnTo>
                    <a:pt x="2898820" y="1941712"/>
                  </a:lnTo>
                  <a:lnTo>
                    <a:pt x="2936433" y="1916389"/>
                  </a:lnTo>
                  <a:lnTo>
                    <a:pt x="2972985" y="1890473"/>
                  </a:lnTo>
                  <a:lnTo>
                    <a:pt x="3008451" y="1863979"/>
                  </a:lnTo>
                  <a:lnTo>
                    <a:pt x="3042804" y="1836922"/>
                  </a:lnTo>
                  <a:lnTo>
                    <a:pt x="3076018" y="1809315"/>
                  </a:lnTo>
                  <a:lnTo>
                    <a:pt x="3108068" y="1781174"/>
                  </a:lnTo>
                  <a:lnTo>
                    <a:pt x="3138926" y="1752511"/>
                  </a:lnTo>
                  <a:lnTo>
                    <a:pt x="3168568" y="1723342"/>
                  </a:lnTo>
                  <a:lnTo>
                    <a:pt x="3196966" y="1693681"/>
                  </a:lnTo>
                  <a:lnTo>
                    <a:pt x="3224096" y="1663542"/>
                  </a:lnTo>
                  <a:lnTo>
                    <a:pt x="3249930" y="1632939"/>
                  </a:lnTo>
                  <a:lnTo>
                    <a:pt x="3274444" y="1601887"/>
                  </a:lnTo>
                  <a:lnTo>
                    <a:pt x="3297609" y="1570401"/>
                  </a:lnTo>
                  <a:lnTo>
                    <a:pt x="3319402" y="1538493"/>
                  </a:lnTo>
                  <a:lnTo>
                    <a:pt x="3339795" y="1506179"/>
                  </a:lnTo>
                  <a:lnTo>
                    <a:pt x="3376278" y="1440390"/>
                  </a:lnTo>
                  <a:lnTo>
                    <a:pt x="3406850" y="1373148"/>
                  </a:lnTo>
                  <a:lnTo>
                    <a:pt x="3431302" y="1304566"/>
                  </a:lnTo>
                  <a:lnTo>
                    <a:pt x="3449427" y="1234759"/>
                  </a:lnTo>
                  <a:lnTo>
                    <a:pt x="3461214" y="1162047"/>
                  </a:lnTo>
                  <a:lnTo>
                    <a:pt x="3465802" y="1088102"/>
                  </a:lnTo>
                  <a:lnTo>
                    <a:pt x="3465276" y="1051578"/>
                  </a:lnTo>
                  <a:lnTo>
                    <a:pt x="3458713" y="979511"/>
                  </a:lnTo>
                  <a:lnTo>
                    <a:pt x="3444969" y="908873"/>
                  </a:lnTo>
                  <a:lnTo>
                    <a:pt x="3424244" y="839802"/>
                  </a:lnTo>
                  <a:lnTo>
                    <a:pt x="3396741" y="772441"/>
                  </a:lnTo>
                  <a:lnTo>
                    <a:pt x="3362662" y="706928"/>
                  </a:lnTo>
                  <a:lnTo>
                    <a:pt x="3322208" y="643405"/>
                  </a:lnTo>
                  <a:lnTo>
                    <a:pt x="3299654" y="612434"/>
                  </a:lnTo>
                  <a:lnTo>
                    <a:pt x="3275581" y="582013"/>
                  </a:lnTo>
                  <a:lnTo>
                    <a:pt x="3250016" y="552159"/>
                  </a:lnTo>
                  <a:lnTo>
                    <a:pt x="3222983" y="522890"/>
                  </a:lnTo>
                  <a:lnTo>
                    <a:pt x="3194508" y="494224"/>
                  </a:lnTo>
                  <a:lnTo>
                    <a:pt x="3164616" y="466179"/>
                  </a:lnTo>
                  <a:lnTo>
                    <a:pt x="3133331" y="438771"/>
                  </a:lnTo>
                  <a:lnTo>
                    <a:pt x="3100680" y="412018"/>
                  </a:lnTo>
                  <a:lnTo>
                    <a:pt x="3066687" y="385939"/>
                  </a:lnTo>
                  <a:lnTo>
                    <a:pt x="3031378" y="360550"/>
                  </a:lnTo>
                  <a:lnTo>
                    <a:pt x="2994778" y="335869"/>
                  </a:lnTo>
                  <a:lnTo>
                    <a:pt x="2956912" y="311914"/>
                  </a:lnTo>
                  <a:lnTo>
                    <a:pt x="2917806" y="288701"/>
                  </a:lnTo>
                  <a:lnTo>
                    <a:pt x="2877484" y="266250"/>
                  </a:lnTo>
                  <a:lnTo>
                    <a:pt x="2835972" y="244576"/>
                  </a:lnTo>
                  <a:lnTo>
                    <a:pt x="2793294" y="223699"/>
                  </a:lnTo>
                  <a:lnTo>
                    <a:pt x="2749477" y="203635"/>
                  </a:lnTo>
                  <a:lnTo>
                    <a:pt x="2704546" y="184401"/>
                  </a:lnTo>
                  <a:lnTo>
                    <a:pt x="2658525" y="166017"/>
                  </a:lnTo>
                  <a:lnTo>
                    <a:pt x="2611440" y="148498"/>
                  </a:lnTo>
                  <a:lnTo>
                    <a:pt x="2563316" y="131863"/>
                  </a:lnTo>
                  <a:lnTo>
                    <a:pt x="2514178" y="116129"/>
                  </a:lnTo>
                  <a:lnTo>
                    <a:pt x="2464052" y="101313"/>
                  </a:lnTo>
                  <a:lnTo>
                    <a:pt x="2412962" y="87434"/>
                  </a:lnTo>
                  <a:lnTo>
                    <a:pt x="2360934" y="74509"/>
                  </a:lnTo>
                  <a:lnTo>
                    <a:pt x="2307994" y="62554"/>
                  </a:lnTo>
                  <a:lnTo>
                    <a:pt x="2254166" y="51589"/>
                  </a:lnTo>
                  <a:lnTo>
                    <a:pt x="2199475" y="41630"/>
                  </a:lnTo>
                  <a:lnTo>
                    <a:pt x="2143948" y="32696"/>
                  </a:lnTo>
                  <a:lnTo>
                    <a:pt x="2087608" y="24802"/>
                  </a:lnTo>
                  <a:lnTo>
                    <a:pt x="2030482" y="17968"/>
                  </a:lnTo>
                  <a:lnTo>
                    <a:pt x="1972594" y="12211"/>
                  </a:lnTo>
                  <a:lnTo>
                    <a:pt x="1913969" y="7548"/>
                  </a:lnTo>
                  <a:lnTo>
                    <a:pt x="1854634" y="3996"/>
                  </a:lnTo>
                  <a:lnTo>
                    <a:pt x="1794613" y="1574"/>
                  </a:lnTo>
                  <a:lnTo>
                    <a:pt x="1733930" y="299"/>
                  </a:lnTo>
                  <a:lnTo>
                    <a:pt x="1679493" y="155"/>
                  </a:lnTo>
                  <a:lnTo>
                    <a:pt x="1625144" y="953"/>
                  </a:lnTo>
                  <a:lnTo>
                    <a:pt x="1570913" y="2685"/>
                  </a:lnTo>
                  <a:lnTo>
                    <a:pt x="1516828" y="5341"/>
                  </a:lnTo>
                  <a:lnTo>
                    <a:pt x="1462918" y="8911"/>
                  </a:lnTo>
                  <a:lnTo>
                    <a:pt x="1409210" y="13388"/>
                  </a:lnTo>
                  <a:lnTo>
                    <a:pt x="1355733" y="18762"/>
                  </a:lnTo>
                  <a:lnTo>
                    <a:pt x="1302517" y="25023"/>
                  </a:lnTo>
                  <a:lnTo>
                    <a:pt x="1249588" y="32163"/>
                  </a:lnTo>
                  <a:lnTo>
                    <a:pt x="1196976" y="40173"/>
                  </a:lnTo>
                  <a:lnTo>
                    <a:pt x="1144709" y="49044"/>
                  </a:lnTo>
                  <a:lnTo>
                    <a:pt x="1092815" y="58766"/>
                  </a:lnTo>
                  <a:lnTo>
                    <a:pt x="1041323" y="69331"/>
                  </a:lnTo>
                  <a:lnTo>
                    <a:pt x="990261" y="80729"/>
                  </a:lnTo>
                  <a:lnTo>
                    <a:pt x="939659" y="92952"/>
                  </a:lnTo>
                  <a:lnTo>
                    <a:pt x="889543" y="105990"/>
                  </a:lnTo>
                  <a:lnTo>
                    <a:pt x="839943" y="119835"/>
                  </a:lnTo>
                  <a:lnTo>
                    <a:pt x="790887" y="134477"/>
                  </a:lnTo>
                  <a:lnTo>
                    <a:pt x="742403" y="149907"/>
                  </a:lnTo>
                  <a:lnTo>
                    <a:pt x="694520" y="166116"/>
                  </a:lnTo>
                  <a:lnTo>
                    <a:pt x="647267" y="183096"/>
                  </a:lnTo>
                  <a:lnTo>
                    <a:pt x="600671" y="200836"/>
                  </a:lnTo>
                  <a:lnTo>
                    <a:pt x="554762" y="219329"/>
                  </a:lnTo>
                  <a:lnTo>
                    <a:pt x="509567" y="238564"/>
                  </a:lnTo>
                  <a:lnTo>
                    <a:pt x="465115" y="258534"/>
                  </a:lnTo>
                  <a:lnTo>
                    <a:pt x="421434" y="279228"/>
                  </a:lnTo>
                  <a:lnTo>
                    <a:pt x="378554" y="300638"/>
                  </a:lnTo>
                  <a:lnTo>
                    <a:pt x="336502" y="322755"/>
                  </a:lnTo>
                  <a:lnTo>
                    <a:pt x="295307" y="345569"/>
                  </a:lnTo>
                  <a:lnTo>
                    <a:pt x="254996" y="369072"/>
                  </a:lnTo>
                  <a:lnTo>
                    <a:pt x="215600" y="393254"/>
                  </a:lnTo>
                  <a:lnTo>
                    <a:pt x="177145" y="418108"/>
                  </a:lnTo>
                  <a:lnTo>
                    <a:pt x="139662" y="443622"/>
                  </a:lnTo>
                  <a:lnTo>
                    <a:pt x="103177" y="469789"/>
                  </a:lnTo>
                  <a:lnTo>
                    <a:pt x="67719" y="496599"/>
                  </a:lnTo>
                  <a:lnTo>
                    <a:pt x="33317" y="524044"/>
                  </a:lnTo>
                  <a:lnTo>
                    <a:pt x="0" y="552114"/>
                  </a:lnTo>
                  <a:close/>
                </a:path>
              </a:pathLst>
            </a:custGeom>
            <a:ln w="253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24092"/>
            <a:ext cx="2971800" cy="5109210"/>
          </a:xfrm>
          <a:custGeom>
            <a:avLst/>
            <a:gdLst/>
            <a:ahLst/>
            <a:cxnLst/>
            <a:rect l="l" t="t" r="r" b="b"/>
            <a:pathLst>
              <a:path w="2971800" h="5109209">
                <a:moveTo>
                  <a:pt x="2971800" y="0"/>
                </a:moveTo>
                <a:lnTo>
                  <a:pt x="0" y="0"/>
                </a:lnTo>
                <a:lnTo>
                  <a:pt x="0" y="5109083"/>
                </a:lnTo>
                <a:lnTo>
                  <a:pt x="2971800" y="5109083"/>
                </a:lnTo>
                <a:lnTo>
                  <a:pt x="2971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894712"/>
            <a:ext cx="2806700" cy="484568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20"/>
              </a:lnSpc>
              <a:spcBef>
                <a:spcPts val="49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857885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</a:t>
            </a:r>
            <a:r>
              <a:rPr sz="1800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endParaRPr sz="1800">
              <a:latin typeface="Calibri"/>
              <a:cs typeface="Calibri"/>
            </a:endParaRPr>
          </a:p>
          <a:p>
            <a:pPr marL="12700" marR="103505">
              <a:lnSpc>
                <a:spcPct val="99200"/>
              </a:lnSpc>
              <a:spcBef>
                <a:spcPts val="20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insert(),count(),index(), </a:t>
            </a:r>
            <a:r>
              <a:rPr sz="3600" b="1" spc="-10" dirty="0">
                <a:solidFill>
                  <a:srgbClr val="FFFF00"/>
                </a:solidFill>
                <a:latin typeface="Calibri"/>
                <a:cs typeface="Calibri"/>
              </a:rPr>
              <a:t>remove()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800" spc="-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pop(), reverse(),</a:t>
            </a:r>
            <a:r>
              <a:rPr sz="1800" spc="-8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max(),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sum()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8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55726" y="-6908"/>
            <a:ext cx="78359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84015" algn="l"/>
              </a:tabLst>
            </a:pPr>
            <a:r>
              <a:rPr sz="3200" dirty="0"/>
              <a:t>Functions</a:t>
            </a:r>
            <a:r>
              <a:rPr sz="3200" spc="-80" dirty="0"/>
              <a:t> </a:t>
            </a:r>
            <a:r>
              <a:rPr sz="3200" dirty="0"/>
              <a:t>/</a:t>
            </a:r>
            <a:r>
              <a:rPr sz="3200" spc="-10" dirty="0"/>
              <a:t> </a:t>
            </a:r>
            <a:r>
              <a:rPr sz="3200" dirty="0"/>
              <a:t>Methods</a:t>
            </a:r>
            <a:r>
              <a:rPr sz="3200" spc="-10" dirty="0"/>
              <a:t> </a:t>
            </a:r>
            <a:r>
              <a:rPr sz="3200" spc="-25" dirty="0"/>
              <a:t>on</a:t>
            </a:r>
            <a:r>
              <a:rPr sz="3200" dirty="0"/>
              <a:t>	</a:t>
            </a:r>
            <a:r>
              <a:rPr sz="4800" dirty="0"/>
              <a:t>LIST-</a:t>
            </a:r>
            <a:r>
              <a:rPr sz="4800" spc="-85" dirty="0"/>
              <a:t> </a:t>
            </a:r>
            <a:r>
              <a:rPr sz="4800" spc="-10" dirty="0">
                <a:solidFill>
                  <a:srgbClr val="FFFF00"/>
                </a:solidFill>
              </a:rPr>
              <a:t>remove()</a:t>
            </a:r>
            <a:endParaRPr sz="4800"/>
          </a:p>
        </p:txBody>
      </p:sp>
      <p:sp>
        <p:nvSpPr>
          <p:cNvPr id="7" name="object 7"/>
          <p:cNvSpPr txBox="1"/>
          <p:nvPr/>
        </p:nvSpPr>
        <p:spPr>
          <a:xfrm>
            <a:off x="2971800" y="914400"/>
            <a:ext cx="6096000" cy="141605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remove(</a:t>
            </a:r>
            <a:r>
              <a:rPr sz="24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  <a:p>
            <a:pPr marL="92075" marR="379730">
              <a:lnSpc>
                <a:spcPts val="2400"/>
              </a:lnSpc>
              <a:spcBef>
                <a:spcPts val="480"/>
              </a:spcBef>
            </a:pPr>
            <a:r>
              <a:rPr sz="1900" b="1" dirty="0">
                <a:latin typeface="Times New Roman"/>
                <a:cs typeface="Times New Roman"/>
              </a:rPr>
              <a:t>removes</a:t>
            </a:r>
            <a:r>
              <a:rPr sz="1900" b="1" spc="-7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first</a:t>
            </a:r>
            <a:r>
              <a:rPr sz="2400" b="1" i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occurrence</a:t>
            </a:r>
            <a:r>
              <a:rPr sz="2400" b="1" i="1" spc="-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of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given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item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from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spc="-25" dirty="0">
                <a:latin typeface="Times New Roman"/>
                <a:cs typeface="Times New Roman"/>
              </a:rPr>
              <a:t>the </a:t>
            </a:r>
            <a:r>
              <a:rPr sz="1900" b="1" dirty="0">
                <a:latin typeface="Times New Roman"/>
                <a:cs typeface="Times New Roman"/>
              </a:rPr>
              <a:t>list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(from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left-to-right)</a:t>
            </a:r>
            <a:endParaRPr sz="1900">
              <a:latin typeface="Times New Roman"/>
              <a:cs typeface="Times New Roman"/>
            </a:endParaRPr>
          </a:p>
          <a:p>
            <a:pPr marL="92075">
              <a:lnSpc>
                <a:spcPts val="2185"/>
              </a:lnSpc>
            </a:pPr>
            <a:r>
              <a:rPr sz="1900" b="1" dirty="0">
                <a:latin typeface="Times New Roman"/>
                <a:cs typeface="Times New Roman"/>
              </a:rPr>
              <a:t>remove(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)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will</a:t>
            </a:r>
            <a:r>
              <a:rPr sz="1900" b="1" spc="-5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report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an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error</a:t>
            </a:r>
            <a:r>
              <a:rPr sz="1900" b="1" spc="-7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if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there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is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no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such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value.</a:t>
            </a:r>
            <a:endParaRPr sz="19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33700" y="2400298"/>
            <a:ext cx="6172200" cy="4419600"/>
            <a:chOff x="2933700" y="2400298"/>
            <a:chExt cx="6172200" cy="44196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92429" y="2460115"/>
              <a:ext cx="6075370" cy="429996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52750" y="2419348"/>
              <a:ext cx="6134100" cy="4381500"/>
            </a:xfrm>
            <a:custGeom>
              <a:avLst/>
              <a:gdLst/>
              <a:ahLst/>
              <a:cxnLst/>
              <a:rect l="l" t="t" r="r" b="b"/>
              <a:pathLst>
                <a:path w="6134100" h="4381500">
                  <a:moveTo>
                    <a:pt x="0" y="4381500"/>
                  </a:moveTo>
                  <a:lnTo>
                    <a:pt x="6134100" y="4381500"/>
                  </a:lnTo>
                  <a:lnTo>
                    <a:pt x="6134100" y="0"/>
                  </a:lnTo>
                  <a:lnTo>
                    <a:pt x="0" y="0"/>
                  </a:lnTo>
                  <a:lnTo>
                    <a:pt x="0" y="43815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861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240" y="1301496"/>
            <a:ext cx="2578735" cy="22860"/>
          </a:xfrm>
          <a:custGeom>
            <a:avLst/>
            <a:gdLst/>
            <a:ahLst/>
            <a:cxnLst/>
            <a:rect l="l" t="t" r="r" b="b"/>
            <a:pathLst>
              <a:path w="2578735" h="22859">
                <a:moveTo>
                  <a:pt x="2578608" y="0"/>
                </a:moveTo>
                <a:lnTo>
                  <a:pt x="0" y="0"/>
                </a:lnTo>
                <a:lnTo>
                  <a:pt x="0" y="22860"/>
                </a:lnTo>
                <a:lnTo>
                  <a:pt x="2578608" y="22860"/>
                </a:lnTo>
                <a:lnTo>
                  <a:pt x="25786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700405"/>
          </a:xfrm>
          <a:custGeom>
            <a:avLst/>
            <a:gdLst/>
            <a:ahLst/>
            <a:cxnLst/>
            <a:rect l="l" t="t" r="r" b="b"/>
            <a:pathLst>
              <a:path w="9144000" h="700405">
                <a:moveTo>
                  <a:pt x="0" y="700404"/>
                </a:moveTo>
                <a:lnTo>
                  <a:pt x="9144000" y="700404"/>
                </a:lnTo>
                <a:lnTo>
                  <a:pt x="9144000" y="0"/>
                </a:lnTo>
                <a:lnTo>
                  <a:pt x="0" y="0"/>
                </a:lnTo>
                <a:lnTo>
                  <a:pt x="0" y="7004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70329" y="-6350"/>
            <a:ext cx="54038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Functions</a:t>
            </a:r>
            <a:r>
              <a:rPr sz="2400" spc="-45" dirty="0"/>
              <a:t> </a:t>
            </a:r>
            <a:r>
              <a:rPr sz="2400" dirty="0"/>
              <a:t>/</a:t>
            </a:r>
            <a:r>
              <a:rPr sz="2400" spc="-25" dirty="0"/>
              <a:t> </a:t>
            </a:r>
            <a:r>
              <a:rPr sz="2400" dirty="0"/>
              <a:t>Methods</a:t>
            </a:r>
            <a:r>
              <a:rPr sz="2400" spc="-25" dirty="0"/>
              <a:t> </a:t>
            </a:r>
            <a:r>
              <a:rPr sz="2400" dirty="0"/>
              <a:t>on</a:t>
            </a:r>
            <a:r>
              <a:rPr sz="2400" spc="300" dirty="0"/>
              <a:t> </a:t>
            </a:r>
            <a:r>
              <a:rPr sz="4000" dirty="0"/>
              <a:t>LIST-</a:t>
            </a:r>
            <a:r>
              <a:rPr sz="4000" u="none" spc="-65" dirty="0"/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pop()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0" y="1413383"/>
            <a:ext cx="2514600" cy="514032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23520" rIns="0" bIns="0" rtlCol="0">
            <a:spAutoFit/>
          </a:bodyPr>
          <a:lstStyle/>
          <a:p>
            <a:pPr marL="180975">
              <a:lnSpc>
                <a:spcPct val="100000"/>
              </a:lnSpc>
              <a:spcBef>
                <a:spcPts val="17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600" b="1" u="sng" spc="-35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6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6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  <a:spcBef>
                <a:spcPts val="434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list</a:t>
            </a:r>
            <a:endParaRPr sz="1600">
              <a:latin typeface="Calibri"/>
              <a:cs typeface="Calibri"/>
            </a:endParaRPr>
          </a:p>
          <a:p>
            <a:pPr marL="91440" marR="48768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2800">
              <a:latin typeface="Calibri"/>
              <a:cs typeface="Calibri"/>
            </a:endParaRPr>
          </a:p>
          <a:p>
            <a:pPr marL="91440" marR="509905">
              <a:lnSpc>
                <a:spcPts val="1920"/>
              </a:lnSpc>
              <a:spcBef>
                <a:spcPts val="35"/>
              </a:spcBef>
            </a:pP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400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 insert(),count(),index(),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3679"/>
              </a:lnSpc>
            </a:pP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600" spc="-1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pop()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r>
              <a:rPr sz="1600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6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sum()</a:t>
            </a:r>
            <a:r>
              <a:rPr sz="1600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93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40767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7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67000" y="762025"/>
            <a:ext cx="6400800" cy="969644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95"/>
              </a:spcBef>
            </a:pP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pop(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19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19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is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used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to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remove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item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from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list.</a:t>
            </a:r>
            <a:endParaRPr sz="1900">
              <a:latin typeface="Times New Roman"/>
              <a:cs typeface="Times New Roman"/>
            </a:endParaRPr>
          </a:p>
          <a:p>
            <a:pPr marL="91440" marR="272415">
              <a:lnSpc>
                <a:spcPct val="100000"/>
              </a:lnSpc>
            </a:pPr>
            <a:r>
              <a:rPr sz="1900" b="1" dirty="0">
                <a:latin typeface="Times New Roman"/>
                <a:cs typeface="Times New Roman"/>
              </a:rPr>
              <a:t>It</a:t>
            </a:r>
            <a:r>
              <a:rPr sz="1900" b="1" spc="-4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takes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one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optional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argument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.</a:t>
            </a:r>
            <a:r>
              <a:rPr sz="1900" b="1" spc="-7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element</a:t>
            </a:r>
            <a:r>
              <a:rPr sz="1900" b="1" spc="-3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being</a:t>
            </a:r>
            <a:r>
              <a:rPr sz="1900" b="1" spc="-35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deleted </a:t>
            </a:r>
            <a:r>
              <a:rPr sz="1900" b="1" dirty="0">
                <a:latin typeface="Times New Roman"/>
                <a:cs typeface="Times New Roman"/>
              </a:rPr>
              <a:t>is</a:t>
            </a:r>
            <a:r>
              <a:rPr sz="1900" b="1" spc="-5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returned</a:t>
            </a:r>
            <a:r>
              <a:rPr sz="1900" b="1" spc="-25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by</a:t>
            </a:r>
            <a:r>
              <a:rPr sz="1900" b="1" spc="-20" dirty="0">
                <a:latin typeface="Times New Roman"/>
                <a:cs typeface="Times New Roman"/>
              </a:rPr>
              <a:t> </a:t>
            </a:r>
            <a:r>
              <a:rPr sz="1900" b="1" dirty="0">
                <a:latin typeface="Times New Roman"/>
                <a:cs typeface="Times New Roman"/>
              </a:rPr>
              <a:t>the</a:t>
            </a:r>
            <a:r>
              <a:rPr sz="1900" b="1" spc="-40" dirty="0">
                <a:latin typeface="Times New Roman"/>
                <a:cs typeface="Times New Roman"/>
              </a:rPr>
              <a:t> </a:t>
            </a:r>
            <a:r>
              <a:rPr sz="1900" b="1" spc="-10" dirty="0">
                <a:latin typeface="Times New Roman"/>
                <a:cs typeface="Times New Roman"/>
              </a:rPr>
              <a:t>method</a:t>
            </a:r>
            <a:endParaRPr sz="19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4154" y="1852803"/>
            <a:ext cx="6430290" cy="4912991"/>
          </a:xfrm>
          <a:prstGeom prst="rect">
            <a:avLst/>
          </a:prstGeom>
        </p:spPr>
      </p:pic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2574925" y="1816098"/>
          <a:ext cx="6584950" cy="4965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63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9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3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56845" marR="15367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u="sng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DIFFERENCE</a:t>
                      </a:r>
                      <a:r>
                        <a:rPr sz="2000" b="1" u="sng" spc="-80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between</a:t>
                      </a:r>
                      <a:r>
                        <a:rPr sz="2000" b="1" u="sng" spc="-30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pop()</a:t>
                      </a:r>
                      <a:r>
                        <a:rPr sz="2000" b="1" u="sng" spc="-5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25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and</a:t>
                      </a:r>
                      <a:r>
                        <a:rPr sz="20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u="sng" spc="-10" dirty="0">
                          <a:solidFill>
                            <a:srgbClr val="FF0000"/>
                          </a:solidFill>
                          <a:uFill>
                            <a:solidFill>
                              <a:srgbClr val="FF0000"/>
                            </a:solidFill>
                          </a:uFill>
                          <a:latin typeface="Calibri"/>
                          <a:cs typeface="Calibri"/>
                        </a:rPr>
                        <a:t>remove()</a:t>
                      </a:r>
                      <a:endParaRPr sz="2000">
                        <a:latin typeface="Calibri"/>
                        <a:cs typeface="Calibri"/>
                      </a:endParaRPr>
                    </a:p>
                    <a:p>
                      <a:pPr marL="190500" marR="18923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pop(</a:t>
                      </a:r>
                      <a:r>
                        <a:rPr sz="17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7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method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removes</a:t>
                      </a:r>
                      <a:r>
                        <a:rPr sz="17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individual</a:t>
                      </a:r>
                      <a:r>
                        <a:rPr sz="1700" b="1" spc="-8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item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(from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right</a:t>
                      </a:r>
                      <a:r>
                        <a:rPr sz="17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most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end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dirty="0">
                          <a:solidFill>
                            <a:srgbClr val="C00000"/>
                          </a:solidFill>
                          <a:latin typeface="Wingdings"/>
                          <a:cs typeface="Wingdings"/>
                        </a:rPr>
                        <a:t></a:t>
                      </a:r>
                      <a:r>
                        <a:rPr sz="1700" spc="-5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700" b="1" i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default)</a:t>
                      </a:r>
                      <a:r>
                        <a:rPr sz="1700" b="1" i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or</a:t>
                      </a:r>
                      <a:r>
                        <a:rPr sz="1700" b="1" i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700" b="1" i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value/element</a:t>
                      </a:r>
                      <a:r>
                        <a:rPr sz="1700" b="1" i="1" spc="-7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present</a:t>
                      </a:r>
                      <a:r>
                        <a:rPr sz="1700" b="1" i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700" b="1" i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i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index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number</a:t>
                      </a:r>
                      <a:r>
                        <a:rPr sz="1700" b="1" i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mentioned</a:t>
                      </a:r>
                      <a:r>
                        <a:rPr sz="1700" b="1" i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in</a:t>
                      </a:r>
                      <a:r>
                        <a:rPr sz="1700" b="1" i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i="1" spc="-1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i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parameter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b="1" spc="-5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returns</a:t>
                      </a:r>
                      <a:r>
                        <a:rPr sz="1700" b="1" spc="-3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it.</a:t>
                      </a:r>
                      <a:r>
                        <a:rPr sz="17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Whereas</a:t>
                      </a:r>
                      <a:r>
                        <a:rPr sz="17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1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remove(</a:t>
                      </a:r>
                      <a:r>
                        <a:rPr sz="17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5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)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searches</a:t>
                      </a:r>
                      <a:r>
                        <a:rPr sz="1700" b="1" spc="28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spc="-4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first</a:t>
                      </a:r>
                      <a:r>
                        <a:rPr sz="1700" b="1" spc="-6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occurrence</a:t>
                      </a:r>
                      <a:r>
                        <a:rPr sz="17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17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item</a:t>
                      </a:r>
                      <a:r>
                        <a:rPr sz="17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and</a:t>
                      </a:r>
                      <a:r>
                        <a:rPr sz="1700" b="1" spc="-25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removes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it</a:t>
                      </a:r>
                      <a:r>
                        <a:rPr sz="1700" b="1" spc="-4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7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700" b="1" spc="-3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700" b="1" spc="-20" dirty="0">
                          <a:solidFill>
                            <a:srgbClr val="C00000"/>
                          </a:solidFill>
                          <a:latin typeface="Calibri"/>
                          <a:cs typeface="Calibri"/>
                        </a:rPr>
                        <a:t>list</a:t>
                      </a:r>
                      <a:endParaRPr sz="17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9764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00000"/>
                      </a:solidFill>
                      <a:prstDash val="solid"/>
                    </a:lnL>
                    <a:lnR w="12700">
                      <a:solidFill>
                        <a:srgbClr val="C00000"/>
                      </a:solidFill>
                      <a:prstDash val="solid"/>
                    </a:lnR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560702"/>
            <a:ext cx="2971800" cy="490537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0" rIns="0" bIns="0" rtlCol="0">
            <a:spAutoFit/>
          </a:bodyPr>
          <a:lstStyle/>
          <a:p>
            <a:pPr marL="193040">
              <a:lnSpc>
                <a:spcPts val="2005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10"/>
              </a:lnSpc>
              <a:spcBef>
                <a:spcPts val="49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 marR="662940">
              <a:lnSpc>
                <a:spcPts val="3840"/>
              </a:lnSpc>
              <a:spcBef>
                <a:spcPts val="75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91440">
              <a:lnSpc>
                <a:spcPts val="2115"/>
              </a:lnSpc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</a:t>
            </a:r>
            <a:r>
              <a:rPr sz="1800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extend(),</a:t>
            </a:r>
            <a:endParaRPr sz="1800">
              <a:latin typeface="Calibri"/>
              <a:cs typeface="Calibri"/>
            </a:endParaRPr>
          </a:p>
          <a:p>
            <a:pPr marL="91440" marR="112395">
              <a:lnSpc>
                <a:spcPct val="98600"/>
              </a:lnSpc>
              <a:spcBef>
                <a:spcPts val="30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insert(),count(),index(), remove(),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pop(),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reverse()</a:t>
            </a:r>
            <a:r>
              <a:rPr sz="20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2000" spc="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-6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sum(),clear()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3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dirty="0"/>
              <a:t>LIST-</a:t>
            </a:r>
            <a:r>
              <a:rPr sz="5400" u="none" spc="-100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reverse()</a:t>
            </a:r>
            <a:endParaRPr sz="5400"/>
          </a:p>
        </p:txBody>
      </p:sp>
      <p:sp>
        <p:nvSpPr>
          <p:cNvPr id="5" name="object 5"/>
          <p:cNvSpPr txBox="1"/>
          <p:nvPr/>
        </p:nvSpPr>
        <p:spPr>
          <a:xfrm>
            <a:off x="3048000" y="1607185"/>
            <a:ext cx="6019800" cy="2431415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019" rIns="0" bIns="0" rtlCol="0">
            <a:spAutoFit/>
          </a:bodyPr>
          <a:lstStyle/>
          <a:p>
            <a:pPr marL="92075" algn="just">
              <a:lnSpc>
                <a:spcPct val="100000"/>
              </a:lnSpc>
              <a:spcBef>
                <a:spcPts val="259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reverse(</a:t>
            </a:r>
            <a:r>
              <a:rPr sz="3200" b="1" spc="-10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2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2075" algn="just">
              <a:lnSpc>
                <a:spcPct val="100000"/>
              </a:lnSpc>
              <a:spcBef>
                <a:spcPts val="20"/>
              </a:spcBef>
            </a:pPr>
            <a:r>
              <a:rPr sz="2400" b="1" dirty="0">
                <a:latin typeface="Times New Roman"/>
                <a:cs typeface="Times New Roman"/>
              </a:rPr>
              <a:t>reverses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items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list.</a:t>
            </a:r>
            <a:endParaRPr sz="2400">
              <a:latin typeface="Times New Roman"/>
              <a:cs typeface="Times New Roman"/>
            </a:endParaRPr>
          </a:p>
          <a:p>
            <a:pPr marL="92075" algn="just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This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doesn’t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create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new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list.</a:t>
            </a:r>
            <a:endParaRPr sz="2400">
              <a:latin typeface="Times New Roman"/>
              <a:cs typeface="Times New Roman"/>
            </a:endParaRPr>
          </a:p>
          <a:p>
            <a:pPr marL="92075" marR="776605" algn="just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It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takes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argument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return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list. </a:t>
            </a:r>
            <a:r>
              <a:rPr sz="2400" b="1" dirty="0">
                <a:latin typeface="Times New Roman"/>
                <a:cs typeface="Times New Roman"/>
              </a:rPr>
              <a:t>Reverses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list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‘in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place’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does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not </a:t>
            </a:r>
            <a:r>
              <a:rPr sz="2400" b="1" dirty="0">
                <a:latin typeface="Times New Roman"/>
                <a:cs typeface="Times New Roman"/>
              </a:rPr>
              <a:t>return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anything.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739" y="9385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314700" y="4162425"/>
            <a:ext cx="5486400" cy="2505075"/>
            <a:chOff x="3314700" y="4162425"/>
            <a:chExt cx="5486400" cy="25050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03839" y="4276824"/>
              <a:ext cx="5295360" cy="230170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333750" y="4181475"/>
              <a:ext cx="5448300" cy="2466975"/>
            </a:xfrm>
            <a:custGeom>
              <a:avLst/>
              <a:gdLst/>
              <a:ahLst/>
              <a:cxnLst/>
              <a:rect l="l" t="t" r="r" b="b"/>
              <a:pathLst>
                <a:path w="5448300" h="2466975">
                  <a:moveTo>
                    <a:pt x="0" y="2466975"/>
                  </a:moveTo>
                  <a:lnTo>
                    <a:pt x="5448300" y="2466975"/>
                  </a:lnTo>
                  <a:lnTo>
                    <a:pt x="5448300" y="0"/>
                  </a:lnTo>
                  <a:lnTo>
                    <a:pt x="0" y="0"/>
                  </a:lnTo>
                  <a:lnTo>
                    <a:pt x="0" y="2466975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60702"/>
            <a:ext cx="9105900" cy="5259705"/>
            <a:chOff x="0" y="1560702"/>
            <a:chExt cx="9105900" cy="52597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7009" y="4837746"/>
              <a:ext cx="6248649" cy="191928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24150" y="4781548"/>
              <a:ext cx="6362700" cy="2019300"/>
            </a:xfrm>
            <a:custGeom>
              <a:avLst/>
              <a:gdLst/>
              <a:ahLst/>
              <a:cxnLst/>
              <a:rect l="l" t="t" r="r" b="b"/>
              <a:pathLst>
                <a:path w="6362700" h="2019300">
                  <a:moveTo>
                    <a:pt x="0" y="2019299"/>
                  </a:moveTo>
                  <a:lnTo>
                    <a:pt x="6362700" y="2019299"/>
                  </a:lnTo>
                  <a:lnTo>
                    <a:pt x="6362700" y="0"/>
                  </a:lnTo>
                  <a:lnTo>
                    <a:pt x="0" y="0"/>
                  </a:lnTo>
                  <a:lnTo>
                    <a:pt x="0" y="201929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560702"/>
              <a:ext cx="2667000" cy="5259070"/>
            </a:xfrm>
            <a:custGeom>
              <a:avLst/>
              <a:gdLst/>
              <a:ahLst/>
              <a:cxnLst/>
              <a:rect l="l" t="t" r="r" b="b"/>
              <a:pathLst>
                <a:path w="2667000" h="5259070">
                  <a:moveTo>
                    <a:pt x="0" y="5258541"/>
                  </a:moveTo>
                  <a:lnTo>
                    <a:pt x="2667000" y="5258541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52585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8739" y="1541652"/>
            <a:ext cx="2470150" cy="518160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39395">
              <a:lnSpc>
                <a:spcPts val="3840"/>
              </a:lnSpc>
              <a:spcBef>
                <a:spcPts val="75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299720">
              <a:lnSpc>
                <a:spcPts val="2160"/>
              </a:lnSpc>
              <a:spcBef>
                <a:spcPts val="2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 insert(),count(),index(),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800"/>
              </a:lnSpc>
            </a:pP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sort()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,min(),</a:t>
            </a:r>
            <a:r>
              <a:rPr sz="1800" spc="-8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sum()</a:t>
            </a:r>
            <a:r>
              <a:rPr sz="1800" spc="-4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800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86206" y="-11226"/>
            <a:ext cx="777367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dirty="0"/>
              <a:t>LIST-</a:t>
            </a:r>
            <a:r>
              <a:rPr sz="5400" u="none" spc="-95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sort()</a:t>
            </a:r>
            <a:endParaRPr sz="5400"/>
          </a:p>
        </p:txBody>
      </p:sp>
      <p:sp>
        <p:nvSpPr>
          <p:cNvPr id="9" name="object 9"/>
          <p:cNvSpPr txBox="1"/>
          <p:nvPr/>
        </p:nvSpPr>
        <p:spPr>
          <a:xfrm>
            <a:off x="2738437" y="990600"/>
            <a:ext cx="6329680" cy="157099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2384" rIns="0" bIns="0" rtlCol="0">
            <a:spAutoFit/>
          </a:bodyPr>
          <a:lstStyle/>
          <a:p>
            <a:pPr marL="96520" algn="just">
              <a:lnSpc>
                <a:spcPct val="100000"/>
              </a:lnSpc>
              <a:spcBef>
                <a:spcPts val="254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sort(</a:t>
            </a:r>
            <a:r>
              <a:rPr sz="32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  <a:p>
            <a:pPr marL="96520" marR="442595" indent="74295" algn="just">
              <a:lnSpc>
                <a:spcPct val="100299"/>
              </a:lnSpc>
              <a:spcBef>
                <a:spcPts val="15"/>
              </a:spcBef>
            </a:pPr>
            <a:r>
              <a:rPr sz="2400" b="1" dirty="0">
                <a:latin typeface="Times New Roman"/>
                <a:cs typeface="Times New Roman"/>
              </a:rPr>
              <a:t>sort(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method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and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sort(reverse=True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r>
              <a:rPr sz="2400" b="1" spc="25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sorts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or </a:t>
            </a:r>
            <a:r>
              <a:rPr sz="1800" b="1" dirty="0">
                <a:latin typeface="Times New Roman"/>
                <a:cs typeface="Times New Roman"/>
              </a:rPr>
              <a:t>orders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items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the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list,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by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default</a:t>
            </a:r>
            <a:r>
              <a:rPr sz="1800" b="1" spc="4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974707"/>
                </a:solidFill>
                <a:latin typeface="Times New Roman"/>
                <a:cs typeface="Times New Roman"/>
              </a:rPr>
              <a:t>increasing</a:t>
            </a:r>
            <a:r>
              <a:rPr sz="2000" b="1" i="1" spc="-50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974707"/>
                </a:solidFill>
                <a:latin typeface="Times New Roman"/>
                <a:cs typeface="Times New Roman"/>
              </a:rPr>
              <a:t>order. </a:t>
            </a:r>
            <a:r>
              <a:rPr sz="1800" b="1" spc="-20" dirty="0">
                <a:latin typeface="Times New Roman"/>
                <a:cs typeface="Times New Roman"/>
              </a:rPr>
              <a:t>sort(reverse=True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)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for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getting the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list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in</a:t>
            </a:r>
            <a:r>
              <a:rPr sz="1800" b="1" spc="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974707"/>
                </a:solidFill>
                <a:latin typeface="Times New Roman"/>
                <a:cs typeface="Times New Roman"/>
              </a:rPr>
              <a:t>decreasing</a:t>
            </a:r>
            <a:r>
              <a:rPr sz="2000" b="1" i="1" spc="-45" dirty="0">
                <a:solidFill>
                  <a:srgbClr val="974707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974707"/>
                </a:solidFill>
                <a:latin typeface="Times New Roman"/>
                <a:cs typeface="Times New Roman"/>
              </a:rPr>
              <a:t>order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40" y="9385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705100" y="2552700"/>
            <a:ext cx="6400800" cy="2133600"/>
            <a:chOff x="2705100" y="2552700"/>
            <a:chExt cx="6400800" cy="213360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1395" y="2621167"/>
              <a:ext cx="3695413" cy="20270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724150" y="2571750"/>
              <a:ext cx="3848100" cy="2095500"/>
            </a:xfrm>
            <a:custGeom>
              <a:avLst/>
              <a:gdLst/>
              <a:ahLst/>
              <a:cxnLst/>
              <a:rect l="l" t="t" r="r" b="b"/>
              <a:pathLst>
                <a:path w="3848100" h="2095500">
                  <a:moveTo>
                    <a:pt x="0" y="2095500"/>
                  </a:moveTo>
                  <a:lnTo>
                    <a:pt x="3848100" y="2095500"/>
                  </a:lnTo>
                  <a:lnTo>
                    <a:pt x="3848100" y="0"/>
                  </a:lnTo>
                  <a:lnTo>
                    <a:pt x="0" y="0"/>
                  </a:lnTo>
                  <a:lnTo>
                    <a:pt x="0" y="20955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3294" y="2974675"/>
              <a:ext cx="2309116" cy="114012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686550" y="2933700"/>
              <a:ext cx="2400300" cy="1200150"/>
            </a:xfrm>
            <a:custGeom>
              <a:avLst/>
              <a:gdLst/>
              <a:ahLst/>
              <a:cxnLst/>
              <a:rect l="l" t="t" r="r" b="b"/>
              <a:pathLst>
                <a:path w="2400300" h="1200150">
                  <a:moveTo>
                    <a:pt x="0" y="1200150"/>
                  </a:moveTo>
                  <a:lnTo>
                    <a:pt x="2400300" y="1200150"/>
                  </a:lnTo>
                  <a:lnTo>
                    <a:pt x="2400300" y="0"/>
                  </a:lnTo>
                  <a:lnTo>
                    <a:pt x="0" y="0"/>
                  </a:lnTo>
                  <a:lnTo>
                    <a:pt x="0" y="120015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781800" y="4847209"/>
            <a:ext cx="2209800" cy="1477645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104775" marR="95885" indent="28575" algn="just">
              <a:lnSpc>
                <a:spcPct val="100000"/>
              </a:lnSpc>
              <a:spcBef>
                <a:spcPts val="270"/>
              </a:spcBef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sort(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)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method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won’t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be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able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sort</a:t>
            </a:r>
            <a:r>
              <a:rPr sz="1400" b="1" spc="2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if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4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contains </a:t>
            </a:r>
            <a:r>
              <a:rPr sz="1600" b="1" i="1" spc="-10" dirty="0">
                <a:solidFill>
                  <a:srgbClr val="974707"/>
                </a:solidFill>
                <a:latin typeface="Calibri"/>
                <a:cs typeface="Calibri"/>
              </a:rPr>
              <a:t>complex</a:t>
            </a:r>
            <a:r>
              <a:rPr sz="1600" b="1" i="1" spc="-60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74707"/>
                </a:solidFill>
                <a:latin typeface="Calibri"/>
                <a:cs typeface="Calibri"/>
              </a:rPr>
              <a:t>numbers/tuple</a:t>
            </a:r>
            <a:endParaRPr sz="1600">
              <a:latin typeface="Calibri"/>
              <a:cs typeface="Calibri"/>
            </a:endParaRPr>
          </a:p>
          <a:p>
            <a:pPr marL="737870" marR="158750" indent="-571500" algn="just">
              <a:lnSpc>
                <a:spcPct val="100000"/>
              </a:lnSpc>
            </a:pPr>
            <a:r>
              <a:rPr sz="1600" b="1" i="1" dirty="0">
                <a:solidFill>
                  <a:srgbClr val="974707"/>
                </a:solidFill>
                <a:latin typeface="Calibri"/>
                <a:cs typeface="Calibri"/>
              </a:rPr>
              <a:t>/</a:t>
            </a:r>
            <a:r>
              <a:rPr sz="1600" b="1" i="1" spc="-5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974707"/>
                </a:solidFill>
                <a:latin typeface="Calibri"/>
                <a:cs typeface="Calibri"/>
              </a:rPr>
              <a:t>mixed</a:t>
            </a:r>
            <a:r>
              <a:rPr sz="1600" b="1" i="1" spc="-3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974707"/>
                </a:solidFill>
                <a:latin typeface="Calibri"/>
                <a:cs typeface="Calibri"/>
              </a:rPr>
              <a:t>datatype</a:t>
            </a:r>
            <a:r>
              <a:rPr sz="1600" b="1" i="1" spc="-25" dirty="0">
                <a:solidFill>
                  <a:srgbClr val="974707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its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elements.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76650" y="4438648"/>
            <a:ext cx="4610100" cy="2324100"/>
            <a:chOff x="3676650" y="4438648"/>
            <a:chExt cx="4610100" cy="2324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7028" y="4519689"/>
              <a:ext cx="4366113" cy="211424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705225" y="4467223"/>
              <a:ext cx="4552950" cy="2266950"/>
            </a:xfrm>
            <a:custGeom>
              <a:avLst/>
              <a:gdLst/>
              <a:ahLst/>
              <a:cxnLst/>
              <a:rect l="l" t="t" r="r" b="b"/>
              <a:pathLst>
                <a:path w="4552950" h="2266950">
                  <a:moveTo>
                    <a:pt x="0" y="2266949"/>
                  </a:moveTo>
                  <a:lnTo>
                    <a:pt x="4552950" y="2266949"/>
                  </a:lnTo>
                  <a:lnTo>
                    <a:pt x="4552950" y="0"/>
                  </a:lnTo>
                  <a:lnTo>
                    <a:pt x="0" y="0"/>
                  </a:lnTo>
                  <a:lnTo>
                    <a:pt x="0" y="2266949"/>
                  </a:lnTo>
                  <a:close/>
                </a:path>
              </a:pathLst>
            </a:custGeom>
            <a:ln w="5715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1295400"/>
            <a:ext cx="2667000" cy="5559425"/>
          </a:xfrm>
          <a:custGeom>
            <a:avLst/>
            <a:gdLst/>
            <a:ahLst/>
            <a:cxnLst/>
            <a:rect l="l" t="t" r="r" b="b"/>
            <a:pathLst>
              <a:path w="2667000" h="5559425">
                <a:moveTo>
                  <a:pt x="0" y="5559087"/>
                </a:moveTo>
                <a:lnTo>
                  <a:pt x="2667000" y="5559087"/>
                </a:lnTo>
                <a:lnTo>
                  <a:pt x="2667000" y="0"/>
                </a:lnTo>
                <a:lnTo>
                  <a:pt x="0" y="0"/>
                </a:lnTo>
                <a:lnTo>
                  <a:pt x="0" y="55590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1484121"/>
            <a:ext cx="2470150" cy="5269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39395">
              <a:lnSpc>
                <a:spcPts val="3840"/>
              </a:lnSpc>
              <a:spcBef>
                <a:spcPts val="75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299720">
              <a:lnSpc>
                <a:spcPts val="2160"/>
              </a:lnSpc>
              <a:spcBef>
                <a:spcPts val="2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 insert(),count(),index(),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50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3800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sort(),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min(),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max(),</a:t>
            </a:r>
            <a:r>
              <a:rPr sz="3200" b="1" spc="-10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spc="50" dirty="0">
                <a:solidFill>
                  <a:srgbClr val="FFFF00"/>
                </a:solidFill>
                <a:latin typeface="Calibri"/>
                <a:cs typeface="Calibri"/>
              </a:rPr>
              <a:t>sum(),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clear()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43200" y="762038"/>
            <a:ext cx="6324600" cy="113919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6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min(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92075" marR="135255">
              <a:lnSpc>
                <a:spcPct val="100000"/>
              </a:lnSpc>
              <a:spcBef>
                <a:spcPts val="30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minimum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out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elements/values/items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of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List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707898"/>
            <a:ext cx="2710180" cy="588010"/>
          </a:xfrm>
          <a:custGeom>
            <a:avLst/>
            <a:gdLst/>
            <a:ahLst/>
            <a:cxnLst/>
            <a:rect l="l" t="t" r="r" b="b"/>
            <a:pathLst>
              <a:path w="2710180" h="588010">
                <a:moveTo>
                  <a:pt x="0" y="587501"/>
                </a:moveTo>
                <a:lnTo>
                  <a:pt x="2710180" y="587501"/>
                </a:lnTo>
                <a:lnTo>
                  <a:pt x="2710180" y="0"/>
                </a:lnTo>
                <a:lnTo>
                  <a:pt x="0" y="0"/>
                </a:lnTo>
                <a:lnTo>
                  <a:pt x="0" y="58750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40" y="673100"/>
            <a:ext cx="2603500" cy="77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025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  <a:p>
            <a:pPr marL="190500">
              <a:lnSpc>
                <a:spcPts val="1864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35025" y="1016"/>
            <a:ext cx="80676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Functions</a:t>
            </a:r>
            <a:r>
              <a:rPr sz="2400" spc="-45" dirty="0"/>
              <a:t> </a:t>
            </a:r>
            <a:r>
              <a:rPr sz="2400" dirty="0"/>
              <a:t>/</a:t>
            </a:r>
            <a:r>
              <a:rPr sz="2400" spc="-25" dirty="0"/>
              <a:t> </a:t>
            </a:r>
            <a:r>
              <a:rPr sz="2400" dirty="0"/>
              <a:t>Methods</a:t>
            </a:r>
            <a:r>
              <a:rPr sz="2400" spc="-25" dirty="0"/>
              <a:t> </a:t>
            </a:r>
            <a:r>
              <a:rPr sz="2400" dirty="0"/>
              <a:t>on</a:t>
            </a:r>
            <a:r>
              <a:rPr sz="2400" spc="300" dirty="0"/>
              <a:t> </a:t>
            </a:r>
            <a:r>
              <a:rPr sz="4000" dirty="0"/>
              <a:t>LIST-</a:t>
            </a:r>
            <a:r>
              <a:rPr sz="4000" u="none" spc="-65" dirty="0"/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min(),max(),sum()</a:t>
            </a:r>
            <a:endParaRPr sz="4000"/>
          </a:p>
        </p:txBody>
      </p:sp>
      <p:sp>
        <p:nvSpPr>
          <p:cNvPr id="12" name="object 12"/>
          <p:cNvSpPr txBox="1"/>
          <p:nvPr/>
        </p:nvSpPr>
        <p:spPr>
          <a:xfrm>
            <a:off x="2743200" y="3204629"/>
            <a:ext cx="6324600" cy="113919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6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sum(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92075" marR="353695">
              <a:lnSpc>
                <a:spcPct val="100000"/>
              </a:lnSpc>
              <a:spcBef>
                <a:spcPts val="35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sum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all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values/elements/items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the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List.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43200" y="1985429"/>
            <a:ext cx="6324600" cy="1139190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6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max(</a:t>
            </a:r>
            <a:r>
              <a:rPr sz="2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92075" marR="92710">
              <a:lnSpc>
                <a:spcPct val="100000"/>
              </a:lnSpc>
              <a:spcBef>
                <a:spcPts val="30"/>
              </a:spcBef>
            </a:pPr>
            <a:r>
              <a:rPr sz="2000" b="1" dirty="0">
                <a:latin typeface="Times New Roman"/>
                <a:cs typeface="Times New Roman"/>
              </a:rPr>
              <a:t>Returns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maximum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out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of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elements/values/items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of </a:t>
            </a:r>
            <a:r>
              <a:rPr sz="2000" b="1" dirty="0">
                <a:latin typeface="Times New Roman"/>
                <a:cs typeface="Times New Roman"/>
              </a:rPr>
              <a:t>the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given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List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381000" y="152400"/>
              <a:ext cx="8382000" cy="4632325"/>
            </a:xfrm>
            <a:custGeom>
              <a:avLst/>
              <a:gdLst/>
              <a:ahLst/>
              <a:cxnLst/>
              <a:rect l="l" t="t" r="r" b="b"/>
              <a:pathLst>
                <a:path w="8382000" h="4632325">
                  <a:moveTo>
                    <a:pt x="8382000" y="0"/>
                  </a:moveTo>
                  <a:lnTo>
                    <a:pt x="0" y="0"/>
                  </a:lnTo>
                  <a:lnTo>
                    <a:pt x="0" y="4632071"/>
                  </a:lnTo>
                  <a:lnTo>
                    <a:pt x="8382000" y="4632071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52400"/>
              <a:ext cx="8382000" cy="4632325"/>
            </a:xfrm>
            <a:custGeom>
              <a:avLst/>
              <a:gdLst/>
              <a:ahLst/>
              <a:cxnLst/>
              <a:rect l="l" t="t" r="r" b="b"/>
              <a:pathLst>
                <a:path w="8382000" h="4632325">
                  <a:moveTo>
                    <a:pt x="0" y="4632071"/>
                  </a:moveTo>
                  <a:lnTo>
                    <a:pt x="8382000" y="4632071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632071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3317" y="938530"/>
              <a:ext cx="3974591" cy="16531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069" y="3588384"/>
              <a:ext cx="7831467" cy="79768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0788" y="0"/>
              <a:ext cx="7199375" cy="32324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863595"/>
              <a:ext cx="9144000" cy="18318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33600" y="4829175"/>
              <a:ext cx="4648200" cy="20288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09850" y="2838448"/>
            <a:ext cx="6362700" cy="4000500"/>
            <a:chOff x="2609850" y="2838448"/>
            <a:chExt cx="6362700" cy="4000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7486" y="2931581"/>
              <a:ext cx="6180111" cy="38232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38425" y="2867023"/>
              <a:ext cx="6305550" cy="3943350"/>
            </a:xfrm>
            <a:custGeom>
              <a:avLst/>
              <a:gdLst/>
              <a:ahLst/>
              <a:cxnLst/>
              <a:rect l="l" t="t" r="r" b="b"/>
              <a:pathLst>
                <a:path w="6305550" h="3943350">
                  <a:moveTo>
                    <a:pt x="0" y="3943350"/>
                  </a:moveTo>
                  <a:lnTo>
                    <a:pt x="6305550" y="3943350"/>
                  </a:lnTo>
                  <a:lnTo>
                    <a:pt x="6305550" y="0"/>
                  </a:lnTo>
                  <a:lnTo>
                    <a:pt x="0" y="0"/>
                  </a:lnTo>
                  <a:lnTo>
                    <a:pt x="0" y="39433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4025" y="1016"/>
            <a:ext cx="88353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dirty="0"/>
              <a:t>Functions</a:t>
            </a:r>
            <a:r>
              <a:rPr sz="2400" spc="-65" dirty="0"/>
              <a:t> </a:t>
            </a:r>
            <a:r>
              <a:rPr sz="2400" dirty="0"/>
              <a:t>/</a:t>
            </a:r>
            <a:r>
              <a:rPr sz="2400" spc="-50" dirty="0"/>
              <a:t> </a:t>
            </a:r>
            <a:r>
              <a:rPr sz="2400" dirty="0"/>
              <a:t>Methods</a:t>
            </a:r>
            <a:r>
              <a:rPr sz="2400" spc="-45" dirty="0"/>
              <a:t> </a:t>
            </a:r>
            <a:r>
              <a:rPr sz="2400" dirty="0"/>
              <a:t>on</a:t>
            </a:r>
            <a:r>
              <a:rPr sz="2400" spc="265" dirty="0"/>
              <a:t> </a:t>
            </a:r>
            <a:r>
              <a:rPr sz="4000" dirty="0"/>
              <a:t>LIST-</a:t>
            </a:r>
            <a:r>
              <a:rPr sz="4000" u="none" spc="-100" dirty="0"/>
              <a:t> </a:t>
            </a:r>
            <a:r>
              <a:rPr sz="40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min(),max(),sum()</a:t>
            </a:r>
            <a:r>
              <a:rPr sz="4000" u="sng" spc="-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 </a:t>
            </a:r>
            <a:r>
              <a:rPr sz="1800" b="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contd..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2862" y="704850"/>
            <a:ext cx="9101455" cy="2095500"/>
            <a:chOff x="42862" y="704850"/>
            <a:chExt cx="9101455" cy="20955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081" y="784095"/>
              <a:ext cx="6528626" cy="195910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437" y="733425"/>
              <a:ext cx="6663055" cy="2038350"/>
            </a:xfrm>
            <a:custGeom>
              <a:avLst/>
              <a:gdLst/>
              <a:ahLst/>
              <a:cxnLst/>
              <a:rect l="l" t="t" r="r" b="b"/>
              <a:pathLst>
                <a:path w="6663055" h="2038350">
                  <a:moveTo>
                    <a:pt x="0" y="2038350"/>
                  </a:moveTo>
                  <a:lnTo>
                    <a:pt x="6662801" y="2038350"/>
                  </a:lnTo>
                  <a:lnTo>
                    <a:pt x="6662801" y="0"/>
                  </a:lnTo>
                  <a:lnTo>
                    <a:pt x="0" y="0"/>
                  </a:lnTo>
                  <a:lnTo>
                    <a:pt x="0" y="2038350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324600" y="762000"/>
              <a:ext cx="2743200" cy="1981200"/>
            </a:xfrm>
            <a:custGeom>
              <a:avLst/>
              <a:gdLst/>
              <a:ahLst/>
              <a:cxnLst/>
              <a:rect l="l" t="t" r="r" b="b"/>
              <a:pathLst>
                <a:path w="2743200" h="1981200">
                  <a:moveTo>
                    <a:pt x="445007" y="0"/>
                  </a:moveTo>
                  <a:lnTo>
                    <a:pt x="0" y="990600"/>
                  </a:lnTo>
                  <a:lnTo>
                    <a:pt x="445007" y="1981200"/>
                  </a:lnTo>
                  <a:lnTo>
                    <a:pt x="445007" y="1872107"/>
                  </a:lnTo>
                  <a:lnTo>
                    <a:pt x="2743200" y="1872107"/>
                  </a:lnTo>
                  <a:lnTo>
                    <a:pt x="2743200" y="109092"/>
                  </a:lnTo>
                  <a:lnTo>
                    <a:pt x="445007" y="109092"/>
                  </a:lnTo>
                  <a:lnTo>
                    <a:pt x="44500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24600" y="762000"/>
              <a:ext cx="2743200" cy="1981200"/>
            </a:xfrm>
            <a:custGeom>
              <a:avLst/>
              <a:gdLst/>
              <a:ahLst/>
              <a:cxnLst/>
              <a:rect l="l" t="t" r="r" b="b"/>
              <a:pathLst>
                <a:path w="2743200" h="1981200">
                  <a:moveTo>
                    <a:pt x="2743200" y="109092"/>
                  </a:moveTo>
                  <a:lnTo>
                    <a:pt x="445007" y="109092"/>
                  </a:lnTo>
                  <a:lnTo>
                    <a:pt x="445007" y="0"/>
                  </a:lnTo>
                  <a:lnTo>
                    <a:pt x="0" y="990600"/>
                  </a:lnTo>
                  <a:lnTo>
                    <a:pt x="445007" y="1981200"/>
                  </a:lnTo>
                  <a:lnTo>
                    <a:pt x="445007" y="1872107"/>
                  </a:lnTo>
                  <a:lnTo>
                    <a:pt x="2743200" y="1872107"/>
                  </a:lnTo>
                  <a:lnTo>
                    <a:pt x="2743200" y="10909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01256" y="2051303"/>
              <a:ext cx="2142744" cy="3413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56347" y="2295144"/>
              <a:ext cx="1098803" cy="341375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211836" y="2882900"/>
            <a:ext cx="2315845" cy="3987800"/>
            <a:chOff x="211836" y="2882900"/>
            <a:chExt cx="2315845" cy="3987800"/>
          </a:xfrm>
        </p:grpSpPr>
        <p:sp>
          <p:nvSpPr>
            <p:cNvPr id="15" name="object 15"/>
            <p:cNvSpPr/>
            <p:nvPr/>
          </p:nvSpPr>
          <p:spPr>
            <a:xfrm>
              <a:off x="304800" y="2895600"/>
              <a:ext cx="2209800" cy="3962400"/>
            </a:xfrm>
            <a:custGeom>
              <a:avLst/>
              <a:gdLst/>
              <a:ahLst/>
              <a:cxnLst/>
              <a:rect l="l" t="t" r="r" b="b"/>
              <a:pathLst>
                <a:path w="2209800" h="3962400">
                  <a:moveTo>
                    <a:pt x="1734439" y="0"/>
                  </a:moveTo>
                  <a:lnTo>
                    <a:pt x="1734439" y="548894"/>
                  </a:lnTo>
                  <a:lnTo>
                    <a:pt x="0" y="548894"/>
                  </a:lnTo>
                  <a:lnTo>
                    <a:pt x="0" y="3413531"/>
                  </a:lnTo>
                  <a:lnTo>
                    <a:pt x="1734439" y="3413531"/>
                  </a:lnTo>
                  <a:lnTo>
                    <a:pt x="1734439" y="3962399"/>
                  </a:lnTo>
                  <a:lnTo>
                    <a:pt x="2209800" y="1981200"/>
                  </a:lnTo>
                  <a:lnTo>
                    <a:pt x="173443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800" y="2895600"/>
              <a:ext cx="2209800" cy="3962400"/>
            </a:xfrm>
            <a:custGeom>
              <a:avLst/>
              <a:gdLst/>
              <a:ahLst/>
              <a:cxnLst/>
              <a:rect l="l" t="t" r="r" b="b"/>
              <a:pathLst>
                <a:path w="2209800" h="3962400">
                  <a:moveTo>
                    <a:pt x="0" y="548894"/>
                  </a:moveTo>
                  <a:lnTo>
                    <a:pt x="1734439" y="548894"/>
                  </a:lnTo>
                  <a:lnTo>
                    <a:pt x="1734439" y="0"/>
                  </a:lnTo>
                  <a:lnTo>
                    <a:pt x="2209800" y="1981200"/>
                  </a:lnTo>
                  <a:lnTo>
                    <a:pt x="1734439" y="3962399"/>
                  </a:lnTo>
                  <a:lnTo>
                    <a:pt x="1734439" y="3413531"/>
                  </a:lnTo>
                  <a:lnTo>
                    <a:pt x="0" y="3413531"/>
                  </a:lnTo>
                  <a:lnTo>
                    <a:pt x="0" y="54889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8620" y="3314700"/>
              <a:ext cx="1795272" cy="49987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5948" y="3680459"/>
              <a:ext cx="1880616" cy="49987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2608" y="4046219"/>
              <a:ext cx="1984248" cy="49987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1836" y="4411980"/>
              <a:ext cx="2145792" cy="4998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6324" y="4777739"/>
              <a:ext cx="1330452" cy="4998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28344" y="4777739"/>
              <a:ext cx="1036319" cy="4998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2920" y="5143500"/>
              <a:ext cx="1019556" cy="49987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3336" y="5509260"/>
              <a:ext cx="1001268" cy="49987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6216" y="5875020"/>
              <a:ext cx="1118616" cy="499872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89940" y="3382136"/>
            <a:ext cx="1694814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with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mixed</a:t>
            </a:r>
            <a:r>
              <a:rPr sz="2400" b="1" spc="-1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data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cannot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return</a:t>
            </a:r>
            <a:r>
              <a:rPr sz="2400" b="1" spc="-11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values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2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spc="-20" dirty="0">
                <a:solidFill>
                  <a:srgbClr val="C00000"/>
                </a:solidFill>
                <a:latin typeface="Calibri"/>
                <a:cs typeface="Calibri"/>
              </a:rPr>
              <a:t>min, </a:t>
            </a:r>
            <a:r>
              <a:rPr sz="2400" b="1" i="1" dirty="0">
                <a:solidFill>
                  <a:srgbClr val="C00000"/>
                </a:solidFill>
                <a:latin typeface="Calibri"/>
                <a:cs typeface="Calibri"/>
              </a:rPr>
              <a:t>max</a:t>
            </a:r>
            <a:r>
              <a:rPr sz="24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400" b="1" spc="6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i="1" spc="-25" dirty="0">
                <a:solidFill>
                  <a:srgbClr val="C00000"/>
                </a:solidFill>
                <a:latin typeface="Calibri"/>
                <a:cs typeface="Calibri"/>
              </a:rPr>
              <a:t>sum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functions.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23329" y="874522"/>
            <a:ext cx="214249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 marR="10160" indent="-1905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6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string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.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Maximum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Minimum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done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on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basis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ASCII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values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characters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from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beginning.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Eg.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‘A’=65,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‘a’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=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97,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‘b’=98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so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on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83308"/>
            <a:ext cx="2667000" cy="5274945"/>
          </a:xfrm>
          <a:custGeom>
            <a:avLst/>
            <a:gdLst/>
            <a:ahLst/>
            <a:cxnLst/>
            <a:rect l="l" t="t" r="r" b="b"/>
            <a:pathLst>
              <a:path w="2667000" h="5274945">
                <a:moveTo>
                  <a:pt x="0" y="5274690"/>
                </a:moveTo>
                <a:lnTo>
                  <a:pt x="2667000" y="5274690"/>
                </a:lnTo>
                <a:lnTo>
                  <a:pt x="2667000" y="0"/>
                </a:lnTo>
                <a:lnTo>
                  <a:pt x="0" y="0"/>
                </a:lnTo>
                <a:lnTo>
                  <a:pt x="0" y="52746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488694"/>
            <a:ext cx="2481580" cy="52724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59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b="1" u="sng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Lists</a:t>
            </a:r>
            <a:r>
              <a:rPr sz="1800" b="1" u="sng" spc="-6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 </a:t>
            </a:r>
            <a:r>
              <a:rPr sz="1800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Introduction</a:t>
            </a:r>
            <a:r>
              <a:rPr sz="1800" b="1" u="sng" spc="-10" dirty="0">
                <a:solidFill>
                  <a:srgbClr val="7E7E7E"/>
                </a:solidFill>
                <a:uFill>
                  <a:solidFill>
                    <a:srgbClr val="7E7E7E"/>
                  </a:solidFill>
                </a:u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10"/>
              </a:lnSpc>
              <a:spcBef>
                <a:spcPts val="490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 marR="251460">
              <a:lnSpc>
                <a:spcPts val="3840"/>
              </a:lnSpc>
              <a:spcBef>
                <a:spcPts val="80"/>
              </a:spcBef>
            </a:pPr>
            <a:r>
              <a:rPr sz="3200" spc="-1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Functions/ methods</a:t>
            </a:r>
            <a:endParaRPr sz="3200">
              <a:latin typeface="Calibri"/>
              <a:cs typeface="Calibri"/>
            </a:endParaRPr>
          </a:p>
          <a:p>
            <a:pPr marL="12700" marR="311785">
              <a:lnSpc>
                <a:spcPts val="2160"/>
              </a:lnSpc>
              <a:spcBef>
                <a:spcPts val="25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len()</a:t>
            </a:r>
            <a:r>
              <a:rPr sz="160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r>
              <a:rPr sz="1600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list(),append(), extend(), insert(),count(),index(),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90"/>
              </a:lnSpc>
            </a:pP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remove(),</a:t>
            </a:r>
            <a:r>
              <a:rPr sz="1800" spc="-5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pop(),</a:t>
            </a:r>
            <a:r>
              <a:rPr sz="1800" spc="-3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Calibri"/>
                <a:cs typeface="Calibri"/>
              </a:rPr>
              <a:t>reverse(),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sort(),min(),</a:t>
            </a:r>
            <a:r>
              <a:rPr sz="1800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C000"/>
                </a:solidFill>
                <a:latin typeface="Calibri"/>
                <a:cs typeface="Calibri"/>
              </a:rPr>
              <a:t>max(),</a:t>
            </a:r>
            <a:r>
              <a:rPr sz="1800" spc="18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FFC000"/>
                </a:solidFill>
                <a:latin typeface="Calibri"/>
                <a:cs typeface="Calibri"/>
              </a:rPr>
              <a:t>sum()</a:t>
            </a:r>
            <a:r>
              <a:rPr sz="1800" spc="-1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1800" spc="-50" dirty="0">
                <a:solidFill>
                  <a:srgbClr val="FFC000"/>
                </a:solidFill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clear()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56361" y="-11226"/>
            <a:ext cx="803402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11700" algn="l"/>
              </a:tabLst>
            </a:pPr>
            <a:r>
              <a:rPr dirty="0"/>
              <a:t>Functions</a:t>
            </a:r>
            <a:r>
              <a:rPr spc="-110" dirty="0"/>
              <a:t> </a:t>
            </a:r>
            <a:r>
              <a:rPr dirty="0"/>
              <a:t>/</a:t>
            </a:r>
            <a:r>
              <a:rPr spc="-110" dirty="0"/>
              <a:t> </a:t>
            </a:r>
            <a:r>
              <a:rPr dirty="0"/>
              <a:t>Methods</a:t>
            </a:r>
            <a:r>
              <a:rPr spc="-105" dirty="0"/>
              <a:t> </a:t>
            </a:r>
            <a:r>
              <a:rPr spc="-25" dirty="0"/>
              <a:t>on</a:t>
            </a:r>
            <a:r>
              <a:rPr dirty="0"/>
              <a:t>	</a:t>
            </a:r>
            <a:r>
              <a:rPr sz="5400" dirty="0"/>
              <a:t>LIST-</a:t>
            </a:r>
            <a:r>
              <a:rPr sz="5400" u="none" spc="-95" dirty="0"/>
              <a:t> </a:t>
            </a:r>
            <a:r>
              <a:rPr sz="5400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</a:rPr>
              <a:t>clear()</a:t>
            </a:r>
            <a:endParaRPr sz="5400"/>
          </a:p>
        </p:txBody>
      </p:sp>
      <p:sp>
        <p:nvSpPr>
          <p:cNvPr id="6" name="object 6"/>
          <p:cNvSpPr txBox="1"/>
          <p:nvPr/>
        </p:nvSpPr>
        <p:spPr>
          <a:xfrm>
            <a:off x="2743200" y="1671701"/>
            <a:ext cx="6324600" cy="1939289"/>
          </a:xfrm>
          <a:prstGeom prst="rect">
            <a:avLst/>
          </a:prstGeom>
          <a:solidFill>
            <a:srgbClr val="CCFFCC"/>
          </a:solidFill>
          <a:ln w="57150">
            <a:solidFill>
              <a:srgbClr val="C00000"/>
            </a:solidFill>
          </a:ln>
        </p:spPr>
        <p:txBody>
          <a:bodyPr vert="horz" wrap="square" lIns="0" tIns="30480" rIns="0" bIns="0" rtlCol="0">
            <a:spAutoFit/>
          </a:bodyPr>
          <a:lstStyle/>
          <a:p>
            <a:pPr marL="92075" algn="just">
              <a:lnSpc>
                <a:spcPct val="100000"/>
              </a:lnSpc>
              <a:spcBef>
                <a:spcPts val="24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clear(</a:t>
            </a:r>
            <a:r>
              <a:rPr sz="3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)</a:t>
            </a:r>
            <a:r>
              <a:rPr sz="36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method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,</a:t>
            </a:r>
            <a:endParaRPr sz="2800">
              <a:latin typeface="Times New Roman"/>
              <a:cs typeface="Times New Roman"/>
            </a:endParaRPr>
          </a:p>
          <a:p>
            <a:pPr marL="92075" marR="444500" algn="just">
              <a:lnSpc>
                <a:spcPct val="100000"/>
              </a:lnSpc>
              <a:spcBef>
                <a:spcPts val="25"/>
              </a:spcBef>
            </a:pPr>
            <a:r>
              <a:rPr sz="2800" b="1" dirty="0">
                <a:latin typeface="Times New Roman"/>
                <a:cs typeface="Times New Roman"/>
              </a:rPr>
              <a:t>removes</a:t>
            </a:r>
            <a:r>
              <a:rPr sz="2800" b="1" spc="-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all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items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from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list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and </a:t>
            </a:r>
            <a:r>
              <a:rPr sz="2800" b="1" dirty="0">
                <a:latin typeface="Times New Roman"/>
                <a:cs typeface="Times New Roman"/>
              </a:rPr>
              <a:t>the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list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becomes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empty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after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executing </a:t>
            </a:r>
            <a:r>
              <a:rPr sz="2800" b="1" dirty="0">
                <a:latin typeface="Times New Roman"/>
                <a:cs typeface="Times New Roman"/>
              </a:rPr>
              <a:t>this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0" y="961135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14650" y="3895725"/>
            <a:ext cx="6059805" cy="2709545"/>
            <a:chOff x="2914650" y="3895725"/>
            <a:chExt cx="6059805" cy="270954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1260" y="3992244"/>
              <a:ext cx="5826996" cy="194881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943225" y="3924300"/>
              <a:ext cx="6002655" cy="2124075"/>
            </a:xfrm>
            <a:custGeom>
              <a:avLst/>
              <a:gdLst/>
              <a:ahLst/>
              <a:cxnLst/>
              <a:rect l="l" t="t" r="r" b="b"/>
              <a:pathLst>
                <a:path w="6002655" h="2124075">
                  <a:moveTo>
                    <a:pt x="0" y="2124075"/>
                  </a:moveTo>
                  <a:lnTo>
                    <a:pt x="6002528" y="2124075"/>
                  </a:lnTo>
                  <a:lnTo>
                    <a:pt x="6002528" y="0"/>
                  </a:lnTo>
                  <a:lnTo>
                    <a:pt x="0" y="0"/>
                  </a:lnTo>
                  <a:lnTo>
                    <a:pt x="0" y="21240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03930" y="5643841"/>
              <a:ext cx="2170430" cy="948690"/>
            </a:xfrm>
            <a:custGeom>
              <a:avLst/>
              <a:gdLst/>
              <a:ahLst/>
              <a:cxnLst/>
              <a:rect l="l" t="t" r="r" b="b"/>
              <a:pathLst>
                <a:path w="2170429" h="948690">
                  <a:moveTo>
                    <a:pt x="375031" y="0"/>
                  </a:moveTo>
                  <a:lnTo>
                    <a:pt x="0" y="212534"/>
                  </a:lnTo>
                  <a:lnTo>
                    <a:pt x="212471" y="587540"/>
                  </a:lnTo>
                  <a:lnTo>
                    <a:pt x="253111" y="440651"/>
                  </a:lnTo>
                  <a:lnTo>
                    <a:pt x="2089277" y="948385"/>
                  </a:lnTo>
                  <a:lnTo>
                    <a:pt x="2170430" y="654608"/>
                  </a:lnTo>
                  <a:lnTo>
                    <a:pt x="334391" y="146888"/>
                  </a:lnTo>
                  <a:lnTo>
                    <a:pt x="37503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03930" y="5643841"/>
              <a:ext cx="2170430" cy="948690"/>
            </a:xfrm>
            <a:custGeom>
              <a:avLst/>
              <a:gdLst/>
              <a:ahLst/>
              <a:cxnLst/>
              <a:rect l="l" t="t" r="r" b="b"/>
              <a:pathLst>
                <a:path w="2170429" h="948690">
                  <a:moveTo>
                    <a:pt x="2170430" y="654608"/>
                  </a:moveTo>
                  <a:lnTo>
                    <a:pt x="334391" y="146888"/>
                  </a:lnTo>
                  <a:lnTo>
                    <a:pt x="375031" y="0"/>
                  </a:lnTo>
                  <a:lnTo>
                    <a:pt x="0" y="212534"/>
                  </a:lnTo>
                  <a:lnTo>
                    <a:pt x="212471" y="587540"/>
                  </a:lnTo>
                  <a:lnTo>
                    <a:pt x="253111" y="440651"/>
                  </a:lnTo>
                  <a:lnTo>
                    <a:pt x="2089277" y="948385"/>
                  </a:lnTo>
                  <a:lnTo>
                    <a:pt x="2170430" y="65460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7866" y="5918047"/>
              <a:ext cx="1263491" cy="52091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529959" y="4433951"/>
              <a:ext cx="2335530" cy="1331595"/>
            </a:xfrm>
            <a:custGeom>
              <a:avLst/>
              <a:gdLst/>
              <a:ahLst/>
              <a:cxnLst/>
              <a:rect l="l" t="t" r="r" b="b"/>
              <a:pathLst>
                <a:path w="2335529" h="1331595">
                  <a:moveTo>
                    <a:pt x="585343" y="0"/>
                  </a:moveTo>
                  <a:lnTo>
                    <a:pt x="0" y="376936"/>
                  </a:lnTo>
                  <a:lnTo>
                    <a:pt x="269494" y="1018921"/>
                  </a:lnTo>
                  <a:lnTo>
                    <a:pt x="348488" y="764159"/>
                  </a:lnTo>
                  <a:lnTo>
                    <a:pt x="2177288" y="1331099"/>
                  </a:lnTo>
                  <a:lnTo>
                    <a:pt x="2335276" y="821563"/>
                  </a:lnTo>
                  <a:lnTo>
                    <a:pt x="506349" y="254762"/>
                  </a:lnTo>
                  <a:lnTo>
                    <a:pt x="58534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29959" y="4433951"/>
              <a:ext cx="2335530" cy="1331595"/>
            </a:xfrm>
            <a:custGeom>
              <a:avLst/>
              <a:gdLst/>
              <a:ahLst/>
              <a:cxnLst/>
              <a:rect l="l" t="t" r="r" b="b"/>
              <a:pathLst>
                <a:path w="2335529" h="1331595">
                  <a:moveTo>
                    <a:pt x="2335276" y="821563"/>
                  </a:moveTo>
                  <a:lnTo>
                    <a:pt x="506349" y="254762"/>
                  </a:lnTo>
                  <a:lnTo>
                    <a:pt x="585343" y="0"/>
                  </a:lnTo>
                  <a:lnTo>
                    <a:pt x="0" y="376936"/>
                  </a:lnTo>
                  <a:lnTo>
                    <a:pt x="269494" y="1018921"/>
                  </a:lnTo>
                  <a:lnTo>
                    <a:pt x="348488" y="764159"/>
                  </a:lnTo>
                  <a:lnTo>
                    <a:pt x="2177288" y="1331099"/>
                  </a:lnTo>
                  <a:lnTo>
                    <a:pt x="2335276" y="821563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94144" y="4706238"/>
              <a:ext cx="1633601" cy="9113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83985"/>
            <a:chOff x="0" y="0"/>
            <a:chExt cx="9144000" cy="6483985"/>
          </a:xfrm>
        </p:grpSpPr>
        <p:sp>
          <p:nvSpPr>
            <p:cNvPr id="3" name="object 3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8382000" y="0"/>
                  </a:moveTo>
                  <a:lnTo>
                    <a:pt x="0" y="0"/>
                  </a:lnTo>
                  <a:lnTo>
                    <a:pt x="0" y="6217031"/>
                  </a:lnTo>
                  <a:lnTo>
                    <a:pt x="8382000" y="6217031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0" y="6217031"/>
                  </a:moveTo>
                  <a:lnTo>
                    <a:pt x="8382000" y="6217031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17031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63317" y="1014730"/>
              <a:ext cx="3974718" cy="16531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1130" y="3954907"/>
              <a:ext cx="6339586" cy="21677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0788" y="0"/>
              <a:ext cx="7767827" cy="33086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548127"/>
              <a:ext cx="9144000" cy="379323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6026" y="-3555"/>
            <a:ext cx="26314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5545" algn="l"/>
              </a:tabLst>
            </a:pPr>
            <a:r>
              <a:rPr sz="4400" u="sng" spc="-20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44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4400" u="sng" spc="-10" dirty="0">
                <a:uFill>
                  <a:solidFill>
                    <a:srgbClr val="FFC000"/>
                  </a:solidFill>
                </a:uFill>
              </a:rPr>
              <a:t>slicing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76200" y="685761"/>
            <a:ext cx="8991600" cy="831215"/>
          </a:xfrm>
          <a:custGeom>
            <a:avLst/>
            <a:gdLst/>
            <a:ahLst/>
            <a:cxnLst/>
            <a:rect l="l" t="t" r="r" b="b"/>
            <a:pathLst>
              <a:path w="8991600" h="831215">
                <a:moveTo>
                  <a:pt x="0" y="830999"/>
                </a:moveTo>
                <a:lnTo>
                  <a:pt x="8991600" y="830999"/>
                </a:lnTo>
                <a:lnTo>
                  <a:pt x="8991600" y="0"/>
                </a:lnTo>
                <a:lnTo>
                  <a:pt x="0" y="0"/>
                </a:lnTo>
                <a:lnTo>
                  <a:pt x="0" y="830999"/>
                </a:lnTo>
                <a:close/>
              </a:path>
            </a:pathLst>
          </a:custGeom>
          <a:ln w="12700">
            <a:solidFill>
              <a:srgbClr val="403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2550" y="692111"/>
            <a:ext cx="8978900" cy="818515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8890" rIns="0" bIns="0" rtlCol="0">
            <a:spAutoFit/>
          </a:bodyPr>
          <a:lstStyle/>
          <a:p>
            <a:pPr marL="84455" marR="694690">
              <a:lnSpc>
                <a:spcPct val="101699"/>
              </a:lnSpc>
              <a:spcBef>
                <a:spcPts val="70"/>
              </a:spcBef>
            </a:pPr>
            <a:r>
              <a:rPr sz="2800" b="1" i="1" spc="-10" dirty="0">
                <a:solidFill>
                  <a:srgbClr val="C00000"/>
                </a:solidFill>
                <a:latin typeface="Calibri"/>
                <a:cs typeface="Calibri"/>
              </a:rPr>
              <a:t>L[start:stop]</a:t>
            </a:r>
            <a:r>
              <a:rPr sz="2800" b="1" i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creates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falling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 indexes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" y="1528229"/>
            <a:ext cx="8991600" cy="1139190"/>
          </a:xfrm>
          <a:custGeom>
            <a:avLst/>
            <a:gdLst/>
            <a:ahLst/>
            <a:cxnLst/>
            <a:rect l="l" t="t" r="r" b="b"/>
            <a:pathLst>
              <a:path w="8991600" h="1139189">
                <a:moveTo>
                  <a:pt x="0" y="1138770"/>
                </a:moveTo>
                <a:lnTo>
                  <a:pt x="8991600" y="1138770"/>
                </a:lnTo>
                <a:lnTo>
                  <a:pt x="8991600" y="0"/>
                </a:lnTo>
                <a:lnTo>
                  <a:pt x="0" y="0"/>
                </a:lnTo>
                <a:lnTo>
                  <a:pt x="0" y="1138770"/>
                </a:lnTo>
                <a:close/>
              </a:path>
            </a:pathLst>
          </a:custGeom>
          <a:ln w="12700">
            <a:solidFill>
              <a:srgbClr val="403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200" y="1534579"/>
            <a:ext cx="8991600" cy="1056640"/>
          </a:xfrm>
          <a:prstGeom prst="rect">
            <a:avLst/>
          </a:prstGeom>
          <a:solidFill>
            <a:srgbClr val="CCFFCC"/>
          </a:solidFill>
        </p:spPr>
        <p:txBody>
          <a:bodyPr vert="horz" wrap="square" lIns="0" tIns="8255" rIns="0" bIns="0" rtlCol="0">
            <a:spAutoFit/>
          </a:bodyPr>
          <a:lstStyle/>
          <a:p>
            <a:pPr marL="90805" marR="184785">
              <a:lnSpc>
                <a:spcPct val="100899"/>
              </a:lnSpc>
              <a:spcBef>
                <a:spcPts val="65"/>
              </a:spcBef>
            </a:pPr>
            <a:r>
              <a:rPr sz="2800" b="1" i="1" spc="-20" dirty="0">
                <a:solidFill>
                  <a:srgbClr val="FF0000"/>
                </a:solidFill>
                <a:latin typeface="Calibri"/>
                <a:cs typeface="Calibri"/>
              </a:rPr>
              <a:t>L[start:stop:step]</a:t>
            </a:r>
            <a:r>
              <a:rPr sz="2800" b="1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creates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slice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list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falling between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indexes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start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including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value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at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stop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index,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skipping </a:t>
            </a:r>
            <a:r>
              <a:rPr sz="2000" b="1" dirty="0">
                <a:latin typeface="Calibri"/>
                <a:cs typeface="Calibri"/>
              </a:rPr>
              <a:t>step</a:t>
            </a:r>
            <a:r>
              <a:rPr sz="2000" b="1" spc="-8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elements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between.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2100" y="6192837"/>
            <a:ext cx="8456930" cy="678180"/>
            <a:chOff x="292100" y="6192837"/>
            <a:chExt cx="8456930" cy="678180"/>
          </a:xfrm>
        </p:grpSpPr>
        <p:sp>
          <p:nvSpPr>
            <p:cNvPr id="9" name="object 9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326224" y="0"/>
                  </a:move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lnTo>
                    <a:pt x="326224" y="163106"/>
                  </a:lnTo>
                  <a:lnTo>
                    <a:pt x="32622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4800" y="6205537"/>
              <a:ext cx="8431530" cy="652780"/>
            </a:xfrm>
            <a:custGeom>
              <a:avLst/>
              <a:gdLst/>
              <a:ahLst/>
              <a:cxnLst/>
              <a:rect l="l" t="t" r="r" b="b"/>
              <a:pathLst>
                <a:path w="8431530" h="652779">
                  <a:moveTo>
                    <a:pt x="8431530" y="163106"/>
                  </a:moveTo>
                  <a:lnTo>
                    <a:pt x="326224" y="163106"/>
                  </a:lnTo>
                  <a:lnTo>
                    <a:pt x="326224" y="0"/>
                  </a:lnTo>
                  <a:lnTo>
                    <a:pt x="0" y="326224"/>
                  </a:lnTo>
                  <a:lnTo>
                    <a:pt x="326224" y="652460"/>
                  </a:lnTo>
                  <a:lnTo>
                    <a:pt x="326224" y="489343"/>
                  </a:lnTo>
                  <a:lnTo>
                    <a:pt x="8431530" y="489343"/>
                  </a:lnTo>
                  <a:lnTo>
                    <a:pt x="8431530" y="163106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85646" y="6317691"/>
            <a:ext cx="20415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B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2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K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07642" y="6317691"/>
            <a:ext cx="11201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10052" y="6317691"/>
            <a:ext cx="20237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92100" y="4102100"/>
            <a:ext cx="8559800" cy="601980"/>
            <a:chOff x="292100" y="4102100"/>
            <a:chExt cx="8559800" cy="601980"/>
          </a:xfrm>
        </p:grpSpPr>
        <p:sp>
          <p:nvSpPr>
            <p:cNvPr id="15" name="object 15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8246236" y="0"/>
                  </a:moveTo>
                  <a:lnTo>
                    <a:pt x="8246236" y="144018"/>
                  </a:lnTo>
                  <a:lnTo>
                    <a:pt x="0" y="144018"/>
                  </a:lnTo>
                  <a:lnTo>
                    <a:pt x="0" y="432181"/>
                  </a:lnTo>
                  <a:lnTo>
                    <a:pt x="8246236" y="432181"/>
                  </a:lnTo>
                  <a:lnTo>
                    <a:pt x="8246236" y="576326"/>
                  </a:lnTo>
                  <a:lnTo>
                    <a:pt x="8534400" y="288163"/>
                  </a:lnTo>
                  <a:lnTo>
                    <a:pt x="8246236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4800" y="4114800"/>
              <a:ext cx="8534400" cy="576580"/>
            </a:xfrm>
            <a:custGeom>
              <a:avLst/>
              <a:gdLst/>
              <a:ahLst/>
              <a:cxnLst/>
              <a:rect l="l" t="t" r="r" b="b"/>
              <a:pathLst>
                <a:path w="8534400" h="576579">
                  <a:moveTo>
                    <a:pt x="0" y="144018"/>
                  </a:moveTo>
                  <a:lnTo>
                    <a:pt x="8246236" y="144018"/>
                  </a:lnTo>
                  <a:lnTo>
                    <a:pt x="8246236" y="0"/>
                  </a:lnTo>
                  <a:lnTo>
                    <a:pt x="8534400" y="288163"/>
                  </a:lnTo>
                  <a:lnTo>
                    <a:pt x="8246236" y="576326"/>
                  </a:lnTo>
                  <a:lnTo>
                    <a:pt x="8246236" y="432181"/>
                  </a:lnTo>
                  <a:lnTo>
                    <a:pt x="0" y="432181"/>
                  </a:lnTo>
                  <a:lnTo>
                    <a:pt x="0" y="14401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02410" y="4188714"/>
            <a:ext cx="180911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2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89934" y="4188714"/>
            <a:ext cx="11214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94705" y="4188714"/>
            <a:ext cx="2026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2400" b="1" spc="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4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C</a:t>
            </a:r>
            <a:r>
              <a:rPr sz="2400" b="1" spc="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400" b="1" spc="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20" name="object 20"/>
          <p:cNvGraphicFramePr>
            <a:graphicFrameLocks noGrp="1"/>
          </p:cNvGraphicFramePr>
          <p:nvPr/>
        </p:nvGraphicFramePr>
        <p:xfrm>
          <a:off x="298450" y="4703064"/>
          <a:ext cx="8547100" cy="1005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7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98450" y="5769927"/>
          <a:ext cx="8547100" cy="4203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9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20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object 22"/>
          <p:cNvSpPr/>
          <p:nvPr/>
        </p:nvSpPr>
        <p:spPr>
          <a:xfrm>
            <a:off x="0" y="2590850"/>
            <a:ext cx="9144000" cy="677545"/>
          </a:xfrm>
          <a:custGeom>
            <a:avLst/>
            <a:gdLst/>
            <a:ahLst/>
            <a:cxnLst/>
            <a:rect l="l" t="t" r="r" b="b"/>
            <a:pathLst>
              <a:path w="9144000" h="677545">
                <a:moveTo>
                  <a:pt x="9144000" y="0"/>
                </a:moveTo>
                <a:lnTo>
                  <a:pt x="0" y="0"/>
                </a:lnTo>
                <a:lnTo>
                  <a:pt x="0" y="677113"/>
                </a:lnTo>
                <a:lnTo>
                  <a:pt x="9144000" y="677113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05257" y="2607691"/>
            <a:ext cx="8929370" cy="606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76780" marR="5080" indent="-2164715">
              <a:lnSpc>
                <a:spcPct val="100000"/>
              </a:lnSpc>
              <a:spcBef>
                <a:spcPts val="105"/>
              </a:spcBef>
            </a:pPr>
            <a:r>
              <a:rPr sz="2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absence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any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start,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stop,</a:t>
            </a:r>
            <a:r>
              <a:rPr sz="18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values,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we</a:t>
            </a:r>
            <a:r>
              <a:rPr sz="1800" b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have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Default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start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beginning,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stop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last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800" b="1" spc="-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step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value</a:t>
            </a:r>
            <a:r>
              <a:rPr sz="18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as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Calibri"/>
                <a:cs typeface="Calibri"/>
              </a:rPr>
              <a:t>+1.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39700" y="3187700"/>
            <a:ext cx="8864600" cy="939800"/>
            <a:chOff x="139700" y="3187700"/>
            <a:chExt cx="8864600" cy="939800"/>
          </a:xfrm>
        </p:grpSpPr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3200400"/>
              <a:ext cx="8839200" cy="9144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6050" y="3194050"/>
              <a:ext cx="8851900" cy="927100"/>
            </a:xfrm>
            <a:custGeom>
              <a:avLst/>
              <a:gdLst/>
              <a:ahLst/>
              <a:cxnLst/>
              <a:rect l="l" t="t" r="r" b="b"/>
              <a:pathLst>
                <a:path w="8851900" h="927100">
                  <a:moveTo>
                    <a:pt x="0" y="927100"/>
                  </a:moveTo>
                  <a:lnTo>
                    <a:pt x="8851900" y="927100"/>
                  </a:lnTo>
                  <a:lnTo>
                    <a:pt x="8851900" y="0"/>
                  </a:lnTo>
                  <a:lnTo>
                    <a:pt x="0" y="0"/>
                  </a:lnTo>
                  <a:lnTo>
                    <a:pt x="0" y="927100"/>
                  </a:lnTo>
                  <a:close/>
                </a:path>
              </a:pathLst>
            </a:custGeom>
            <a:ln w="12700">
              <a:solidFill>
                <a:srgbClr val="4030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"/>
            <a:ext cx="9144000" cy="584835"/>
          </a:xfrm>
          <a:custGeom>
            <a:avLst/>
            <a:gdLst/>
            <a:ahLst/>
            <a:cxnLst/>
            <a:rect l="l" t="t" r="r" b="b"/>
            <a:pathLst>
              <a:path w="9144000" h="584835">
                <a:moveTo>
                  <a:pt x="9144000" y="0"/>
                </a:moveTo>
                <a:lnTo>
                  <a:pt x="0" y="0"/>
                </a:lnTo>
                <a:lnTo>
                  <a:pt x="0" y="584771"/>
                </a:lnTo>
                <a:lnTo>
                  <a:pt x="9144000" y="584771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98450" y="472440"/>
          <a:ext cx="8547100" cy="1457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72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0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03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6324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990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FFC000"/>
                      </a:solidFill>
                      <a:prstDash val="solid"/>
                    </a:lnT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630"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70" algn="ctr">
                        <a:lnSpc>
                          <a:spcPts val="2250"/>
                        </a:lnSpc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50"/>
                        </a:lnSpc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8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4859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4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609594" y="7112"/>
            <a:ext cx="19221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2965" algn="l"/>
              </a:tabLst>
            </a:pPr>
            <a:r>
              <a:rPr sz="3200" u="none" spc="-20" dirty="0"/>
              <a:t>LIST</a:t>
            </a:r>
            <a:r>
              <a:rPr sz="3200" u="none" dirty="0"/>
              <a:t>	</a:t>
            </a:r>
            <a:r>
              <a:rPr sz="3200" u="none" spc="-10" dirty="0"/>
              <a:t>slicing</a:t>
            </a:r>
            <a:endParaRPr sz="3200"/>
          </a:p>
        </p:txBody>
      </p:sp>
      <p:grpSp>
        <p:nvGrpSpPr>
          <p:cNvPr id="5" name="object 5"/>
          <p:cNvGrpSpPr/>
          <p:nvPr/>
        </p:nvGrpSpPr>
        <p:grpSpPr>
          <a:xfrm>
            <a:off x="352425" y="1968500"/>
            <a:ext cx="8731885" cy="4841875"/>
            <a:chOff x="352425" y="1968500"/>
            <a:chExt cx="8731885" cy="48418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5063" y="2101592"/>
              <a:ext cx="8361947" cy="465506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81000" y="2057398"/>
              <a:ext cx="8619490" cy="4724400"/>
            </a:xfrm>
            <a:custGeom>
              <a:avLst/>
              <a:gdLst/>
              <a:ahLst/>
              <a:cxnLst/>
              <a:rect l="l" t="t" r="r" b="b"/>
              <a:pathLst>
                <a:path w="8619490" h="4724400">
                  <a:moveTo>
                    <a:pt x="0" y="4724400"/>
                  </a:moveTo>
                  <a:lnTo>
                    <a:pt x="8619363" y="4724400"/>
                  </a:lnTo>
                  <a:lnTo>
                    <a:pt x="8619363" y="0"/>
                  </a:lnTo>
                  <a:lnTo>
                    <a:pt x="0" y="0"/>
                  </a:lnTo>
                  <a:lnTo>
                    <a:pt x="0" y="47244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34076" y="1981200"/>
              <a:ext cx="3481704" cy="533400"/>
            </a:xfrm>
            <a:custGeom>
              <a:avLst/>
              <a:gdLst/>
              <a:ahLst/>
              <a:cxnLst/>
              <a:rect l="l" t="t" r="r" b="b"/>
              <a:pathLst>
                <a:path w="3481704" h="533400">
                  <a:moveTo>
                    <a:pt x="266700" y="0"/>
                  </a:move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3481324" y="400050"/>
                  </a:lnTo>
                  <a:lnTo>
                    <a:pt x="3481324" y="133350"/>
                  </a:lnTo>
                  <a:lnTo>
                    <a:pt x="266700" y="133350"/>
                  </a:lnTo>
                  <a:lnTo>
                    <a:pt x="2667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34076" y="1981200"/>
              <a:ext cx="3481704" cy="533400"/>
            </a:xfrm>
            <a:custGeom>
              <a:avLst/>
              <a:gdLst/>
              <a:ahLst/>
              <a:cxnLst/>
              <a:rect l="l" t="t" r="r" b="b"/>
              <a:pathLst>
                <a:path w="3481704" h="533400">
                  <a:moveTo>
                    <a:pt x="3481324" y="133350"/>
                  </a:moveTo>
                  <a:lnTo>
                    <a:pt x="266700" y="133350"/>
                  </a:lnTo>
                  <a:lnTo>
                    <a:pt x="266700" y="0"/>
                  </a:lnTo>
                  <a:lnTo>
                    <a:pt x="0" y="266700"/>
                  </a:lnTo>
                  <a:lnTo>
                    <a:pt x="266700" y="533400"/>
                  </a:lnTo>
                  <a:lnTo>
                    <a:pt x="266700" y="400050"/>
                  </a:lnTo>
                  <a:lnTo>
                    <a:pt x="3481324" y="400050"/>
                  </a:lnTo>
                  <a:lnTo>
                    <a:pt x="3481324" y="13335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895600" y="2743200"/>
              <a:ext cx="6019800" cy="609600"/>
            </a:xfrm>
            <a:custGeom>
              <a:avLst/>
              <a:gdLst/>
              <a:ahLst/>
              <a:cxnLst/>
              <a:rect l="l" t="t" r="r" b="b"/>
              <a:pathLst>
                <a:path w="6019800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6019800" y="511683"/>
                  </a:lnTo>
                  <a:lnTo>
                    <a:pt x="6019800" y="97916"/>
                  </a:lnTo>
                  <a:lnTo>
                    <a:pt x="184912" y="97916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95600" y="2743200"/>
              <a:ext cx="6019800" cy="609600"/>
            </a:xfrm>
            <a:custGeom>
              <a:avLst/>
              <a:gdLst/>
              <a:ahLst/>
              <a:cxnLst/>
              <a:rect l="l" t="t" r="r" b="b"/>
              <a:pathLst>
                <a:path w="6019800" h="609600">
                  <a:moveTo>
                    <a:pt x="6019800" y="97916"/>
                  </a:moveTo>
                  <a:lnTo>
                    <a:pt x="184912" y="97916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6019800" y="511683"/>
                  </a:lnTo>
                  <a:lnTo>
                    <a:pt x="6019800" y="9791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20517" y="3581400"/>
              <a:ext cx="5947410" cy="685800"/>
            </a:xfrm>
            <a:custGeom>
              <a:avLst/>
              <a:gdLst/>
              <a:ahLst/>
              <a:cxnLst/>
              <a:rect l="l" t="t" r="r" b="b"/>
              <a:pathLst>
                <a:path w="5947409" h="685800">
                  <a:moveTo>
                    <a:pt x="342899" y="0"/>
                  </a:moveTo>
                  <a:lnTo>
                    <a:pt x="0" y="342900"/>
                  </a:lnTo>
                  <a:lnTo>
                    <a:pt x="342899" y="685800"/>
                  </a:lnTo>
                  <a:lnTo>
                    <a:pt x="342899" y="568325"/>
                  </a:lnTo>
                  <a:lnTo>
                    <a:pt x="5947283" y="568325"/>
                  </a:lnTo>
                  <a:lnTo>
                    <a:pt x="5947283" y="117475"/>
                  </a:lnTo>
                  <a:lnTo>
                    <a:pt x="342899" y="117475"/>
                  </a:lnTo>
                  <a:lnTo>
                    <a:pt x="34289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20517" y="3581400"/>
              <a:ext cx="5947410" cy="685800"/>
            </a:xfrm>
            <a:custGeom>
              <a:avLst/>
              <a:gdLst/>
              <a:ahLst/>
              <a:cxnLst/>
              <a:rect l="l" t="t" r="r" b="b"/>
              <a:pathLst>
                <a:path w="5947409" h="685800">
                  <a:moveTo>
                    <a:pt x="5947283" y="117475"/>
                  </a:moveTo>
                  <a:lnTo>
                    <a:pt x="342899" y="117475"/>
                  </a:lnTo>
                  <a:lnTo>
                    <a:pt x="342899" y="0"/>
                  </a:lnTo>
                  <a:lnTo>
                    <a:pt x="0" y="342900"/>
                  </a:lnTo>
                  <a:lnTo>
                    <a:pt x="342899" y="685800"/>
                  </a:lnTo>
                  <a:lnTo>
                    <a:pt x="342899" y="568325"/>
                  </a:lnTo>
                  <a:lnTo>
                    <a:pt x="5947283" y="568325"/>
                  </a:lnTo>
                  <a:lnTo>
                    <a:pt x="5947283" y="1174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24200" y="4191000"/>
              <a:ext cx="5947410" cy="609600"/>
            </a:xfrm>
            <a:custGeom>
              <a:avLst/>
              <a:gdLst/>
              <a:ahLst/>
              <a:cxnLst/>
              <a:rect l="l" t="t" r="r" b="b"/>
              <a:pathLst>
                <a:path w="5947409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2"/>
                  </a:lnTo>
                  <a:lnTo>
                    <a:pt x="5947283" y="511682"/>
                  </a:lnTo>
                  <a:lnTo>
                    <a:pt x="5947283" y="97917"/>
                  </a:lnTo>
                  <a:lnTo>
                    <a:pt x="184912" y="97917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24200" y="4191000"/>
              <a:ext cx="5947410" cy="609600"/>
            </a:xfrm>
            <a:custGeom>
              <a:avLst/>
              <a:gdLst/>
              <a:ahLst/>
              <a:cxnLst/>
              <a:rect l="l" t="t" r="r" b="b"/>
              <a:pathLst>
                <a:path w="5947409" h="609600">
                  <a:moveTo>
                    <a:pt x="5947283" y="97917"/>
                  </a:moveTo>
                  <a:lnTo>
                    <a:pt x="184912" y="97917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2"/>
                  </a:lnTo>
                  <a:lnTo>
                    <a:pt x="5947283" y="511682"/>
                  </a:lnTo>
                  <a:lnTo>
                    <a:pt x="5947283" y="97917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95800" y="4953000"/>
              <a:ext cx="4572000" cy="838200"/>
            </a:xfrm>
            <a:custGeom>
              <a:avLst/>
              <a:gdLst/>
              <a:ahLst/>
              <a:cxnLst/>
              <a:rect l="l" t="t" r="r" b="b"/>
              <a:pathLst>
                <a:path w="4572000" h="838200">
                  <a:moveTo>
                    <a:pt x="254253" y="0"/>
                  </a:move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62"/>
                  </a:lnTo>
                  <a:lnTo>
                    <a:pt x="4572000" y="763562"/>
                  </a:lnTo>
                  <a:lnTo>
                    <a:pt x="4572000" y="74675"/>
                  </a:lnTo>
                  <a:lnTo>
                    <a:pt x="254253" y="74675"/>
                  </a:lnTo>
                  <a:lnTo>
                    <a:pt x="25425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95800" y="4953000"/>
              <a:ext cx="4572000" cy="838200"/>
            </a:xfrm>
            <a:custGeom>
              <a:avLst/>
              <a:gdLst/>
              <a:ahLst/>
              <a:cxnLst/>
              <a:rect l="l" t="t" r="r" b="b"/>
              <a:pathLst>
                <a:path w="4572000" h="838200">
                  <a:moveTo>
                    <a:pt x="4572000" y="74675"/>
                  </a:moveTo>
                  <a:lnTo>
                    <a:pt x="254253" y="74675"/>
                  </a:lnTo>
                  <a:lnTo>
                    <a:pt x="254253" y="0"/>
                  </a:ln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62"/>
                  </a:lnTo>
                  <a:lnTo>
                    <a:pt x="4572000" y="763562"/>
                  </a:lnTo>
                  <a:lnTo>
                    <a:pt x="4572000" y="746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81400" y="5943600"/>
              <a:ext cx="5410200" cy="533400"/>
            </a:xfrm>
            <a:custGeom>
              <a:avLst/>
              <a:gdLst/>
              <a:ahLst/>
              <a:cxnLst/>
              <a:rect l="l" t="t" r="r" b="b"/>
              <a:pathLst>
                <a:path w="5410200" h="533400">
                  <a:moveTo>
                    <a:pt x="161798" y="0"/>
                  </a:moveTo>
                  <a:lnTo>
                    <a:pt x="0" y="266700"/>
                  </a:lnTo>
                  <a:lnTo>
                    <a:pt x="161798" y="533400"/>
                  </a:lnTo>
                  <a:lnTo>
                    <a:pt x="161798" y="447751"/>
                  </a:lnTo>
                  <a:lnTo>
                    <a:pt x="5410200" y="447751"/>
                  </a:lnTo>
                  <a:lnTo>
                    <a:pt x="5410200" y="85648"/>
                  </a:lnTo>
                  <a:lnTo>
                    <a:pt x="161798" y="85648"/>
                  </a:lnTo>
                  <a:lnTo>
                    <a:pt x="1617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581400" y="5943600"/>
              <a:ext cx="5410200" cy="533400"/>
            </a:xfrm>
            <a:custGeom>
              <a:avLst/>
              <a:gdLst/>
              <a:ahLst/>
              <a:cxnLst/>
              <a:rect l="l" t="t" r="r" b="b"/>
              <a:pathLst>
                <a:path w="5410200" h="533400">
                  <a:moveTo>
                    <a:pt x="5410200" y="85648"/>
                  </a:moveTo>
                  <a:lnTo>
                    <a:pt x="161798" y="85648"/>
                  </a:lnTo>
                  <a:lnTo>
                    <a:pt x="161798" y="0"/>
                  </a:lnTo>
                  <a:lnTo>
                    <a:pt x="0" y="266700"/>
                  </a:lnTo>
                  <a:lnTo>
                    <a:pt x="161798" y="533400"/>
                  </a:lnTo>
                  <a:lnTo>
                    <a:pt x="161798" y="447751"/>
                  </a:lnTo>
                  <a:lnTo>
                    <a:pt x="5410200" y="447751"/>
                  </a:lnTo>
                  <a:lnTo>
                    <a:pt x="5410200" y="85648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3166364" y="2109342"/>
            <a:ext cx="5764530" cy="4289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3035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3,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(10-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1=9)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64"/>
              </a:spcBef>
            </a:pPr>
            <a:endParaRPr sz="1500">
              <a:latin typeface="Calibri"/>
              <a:cs typeface="Calibri"/>
            </a:endParaRPr>
          </a:p>
          <a:p>
            <a:pPr marL="1047115" marR="168275" indent="-1035050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5,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50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forward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direction.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1500">
              <a:latin typeface="Calibri"/>
              <a:cs typeface="Calibri"/>
            </a:endParaRPr>
          </a:p>
          <a:p>
            <a:pPr marL="1143000" marR="92710" indent="-725805">
              <a:lnSpc>
                <a:spcPct val="100000"/>
              </a:lnSpc>
              <a:spcBef>
                <a:spcPts val="5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-4(backward),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(6-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1=5</a:t>
            </a:r>
            <a:r>
              <a:rPr sz="15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(forward)).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is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not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getting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any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value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range,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empty.</a:t>
            </a:r>
            <a:endParaRPr sz="1500">
              <a:latin typeface="Calibri"/>
              <a:cs typeface="Calibri"/>
            </a:endParaRPr>
          </a:p>
          <a:p>
            <a:pPr marL="221615" algn="ctr">
              <a:lnSpc>
                <a:spcPct val="100000"/>
              </a:lnSpc>
              <a:spcBef>
                <a:spcPts val="900"/>
              </a:spcBef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-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4(which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‘Y’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index,)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 25</a:t>
            </a:r>
            <a:endParaRPr sz="1500">
              <a:latin typeface="Calibri"/>
              <a:cs typeface="Calibri"/>
            </a:endParaRPr>
          </a:p>
          <a:p>
            <a:pPr marL="222250" algn="ctr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index.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index.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0"/>
              </a:spcBef>
            </a:pPr>
            <a:endParaRPr sz="1500">
              <a:latin typeface="Calibri"/>
              <a:cs typeface="Calibri"/>
            </a:endParaRPr>
          </a:p>
          <a:p>
            <a:pPr marL="1688464" marR="5080" indent="-1905" algn="ctr">
              <a:lnSpc>
                <a:spcPct val="100000"/>
              </a:lnSpc>
            </a:pP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10,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30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5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beyond</a:t>
            </a:r>
            <a:r>
              <a:rPr sz="15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5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F0000"/>
                </a:solidFill>
                <a:latin typeface="Calibri"/>
                <a:cs typeface="Calibri"/>
              </a:rPr>
              <a:t>forward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direction.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Hence,</a:t>
            </a:r>
            <a:r>
              <a:rPr sz="15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5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5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FF0000"/>
                </a:solidFill>
                <a:latin typeface="Calibri"/>
                <a:cs typeface="Calibri"/>
              </a:rPr>
              <a:t>at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alibri"/>
                <a:cs typeface="Calibri"/>
              </a:rPr>
              <a:t>last</a:t>
            </a:r>
            <a:r>
              <a:rPr sz="15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55"/>
              </a:spcBef>
            </a:pPr>
            <a:endParaRPr sz="1500">
              <a:latin typeface="Calibri"/>
              <a:cs typeface="Calibri"/>
            </a:endParaRPr>
          </a:p>
          <a:p>
            <a:pPr marL="631825" marR="40640" indent="125095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2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-10(which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‘Y’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per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index,)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12-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1=11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(forward</a:t>
            </a:r>
            <a:r>
              <a:rPr sz="12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indexing). Hence,</a:t>
            </a:r>
            <a:r>
              <a:rPr sz="12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will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(stop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index-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1).,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‘Y’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at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11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no.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2100" y="1785873"/>
            <a:ext cx="8483600" cy="2138045"/>
            <a:chOff x="292100" y="1785873"/>
            <a:chExt cx="8483600" cy="2138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070" y="1943576"/>
              <a:ext cx="7698494" cy="19802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8450" y="1792223"/>
              <a:ext cx="8470900" cy="0"/>
            </a:xfrm>
            <a:custGeom>
              <a:avLst/>
              <a:gdLst/>
              <a:ahLst/>
              <a:cxnLst/>
              <a:rect l="l" t="t" r="r" b="b"/>
              <a:pathLst>
                <a:path w="8470900">
                  <a:moveTo>
                    <a:pt x="0" y="0"/>
                  </a:moveTo>
                  <a:lnTo>
                    <a:pt x="8470900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98450" y="487426"/>
          <a:ext cx="8547100" cy="12979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3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387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20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5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K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P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H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O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T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3354"/>
                        </a:lnSpc>
                      </a:pPr>
                      <a:r>
                        <a:rPr sz="3200" b="1" spc="-50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3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35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2400" b="1" spc="-2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-</a:t>
                      </a:r>
                      <a:r>
                        <a:rPr sz="2400" b="1" spc="-60" dirty="0">
                          <a:solidFill>
                            <a:srgbClr val="4F6128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D6E3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200025" y="1739900"/>
            <a:ext cx="8820150" cy="5146675"/>
            <a:chOff x="200025" y="1739900"/>
            <a:chExt cx="8820150" cy="5146675"/>
          </a:xfrm>
        </p:grpSpPr>
        <p:sp>
          <p:nvSpPr>
            <p:cNvPr id="7" name="object 7"/>
            <p:cNvSpPr/>
            <p:nvPr/>
          </p:nvSpPr>
          <p:spPr>
            <a:xfrm>
              <a:off x="228600" y="1828799"/>
              <a:ext cx="8763000" cy="5029200"/>
            </a:xfrm>
            <a:custGeom>
              <a:avLst/>
              <a:gdLst/>
              <a:ahLst/>
              <a:cxnLst/>
              <a:rect l="l" t="t" r="r" b="b"/>
              <a:pathLst>
                <a:path w="8763000" h="5029200">
                  <a:moveTo>
                    <a:pt x="0" y="5029200"/>
                  </a:moveTo>
                  <a:lnTo>
                    <a:pt x="8763000" y="5029200"/>
                  </a:lnTo>
                  <a:lnTo>
                    <a:pt x="8763000" y="0"/>
                  </a:lnTo>
                  <a:lnTo>
                    <a:pt x="0" y="0"/>
                  </a:lnTo>
                  <a:lnTo>
                    <a:pt x="0" y="50292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8341" y="4006361"/>
              <a:ext cx="7770337" cy="67407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0699" y="4764404"/>
              <a:ext cx="4762051" cy="15401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572000" y="3886200"/>
              <a:ext cx="4347210" cy="533400"/>
            </a:xfrm>
            <a:custGeom>
              <a:avLst/>
              <a:gdLst/>
              <a:ahLst/>
              <a:cxnLst/>
              <a:rect l="l" t="t" r="r" b="b"/>
              <a:pathLst>
                <a:path w="4347209" h="533400">
                  <a:moveTo>
                    <a:pt x="161798" y="0"/>
                  </a:moveTo>
                  <a:lnTo>
                    <a:pt x="0" y="266700"/>
                  </a:lnTo>
                  <a:lnTo>
                    <a:pt x="161798" y="533400"/>
                  </a:lnTo>
                  <a:lnTo>
                    <a:pt x="161798" y="447801"/>
                  </a:lnTo>
                  <a:lnTo>
                    <a:pt x="4347083" y="447801"/>
                  </a:lnTo>
                  <a:lnTo>
                    <a:pt x="4347083" y="85598"/>
                  </a:lnTo>
                  <a:lnTo>
                    <a:pt x="161798" y="85598"/>
                  </a:lnTo>
                  <a:lnTo>
                    <a:pt x="16179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572000" y="3886200"/>
              <a:ext cx="4347210" cy="533400"/>
            </a:xfrm>
            <a:custGeom>
              <a:avLst/>
              <a:gdLst/>
              <a:ahLst/>
              <a:cxnLst/>
              <a:rect l="l" t="t" r="r" b="b"/>
              <a:pathLst>
                <a:path w="4347209" h="533400">
                  <a:moveTo>
                    <a:pt x="4347083" y="85598"/>
                  </a:moveTo>
                  <a:lnTo>
                    <a:pt x="161798" y="85598"/>
                  </a:lnTo>
                  <a:lnTo>
                    <a:pt x="161798" y="0"/>
                  </a:lnTo>
                  <a:lnTo>
                    <a:pt x="0" y="266700"/>
                  </a:lnTo>
                  <a:lnTo>
                    <a:pt x="161798" y="533400"/>
                  </a:lnTo>
                  <a:lnTo>
                    <a:pt x="161798" y="447801"/>
                  </a:lnTo>
                  <a:lnTo>
                    <a:pt x="4347083" y="447801"/>
                  </a:lnTo>
                  <a:lnTo>
                    <a:pt x="4347083" y="85598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81600" y="4572000"/>
              <a:ext cx="3733800" cy="838200"/>
            </a:xfrm>
            <a:custGeom>
              <a:avLst/>
              <a:gdLst/>
              <a:ahLst/>
              <a:cxnLst/>
              <a:rect l="l" t="t" r="r" b="b"/>
              <a:pathLst>
                <a:path w="3733800" h="838200">
                  <a:moveTo>
                    <a:pt x="254253" y="0"/>
                  </a:move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24"/>
                  </a:lnTo>
                  <a:lnTo>
                    <a:pt x="3733800" y="763524"/>
                  </a:lnTo>
                  <a:lnTo>
                    <a:pt x="3733800" y="74675"/>
                  </a:lnTo>
                  <a:lnTo>
                    <a:pt x="254253" y="74675"/>
                  </a:lnTo>
                  <a:lnTo>
                    <a:pt x="25425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81600" y="4572000"/>
              <a:ext cx="3733800" cy="838200"/>
            </a:xfrm>
            <a:custGeom>
              <a:avLst/>
              <a:gdLst/>
              <a:ahLst/>
              <a:cxnLst/>
              <a:rect l="l" t="t" r="r" b="b"/>
              <a:pathLst>
                <a:path w="3733800" h="838200">
                  <a:moveTo>
                    <a:pt x="3733800" y="74675"/>
                  </a:moveTo>
                  <a:lnTo>
                    <a:pt x="254253" y="74675"/>
                  </a:lnTo>
                  <a:lnTo>
                    <a:pt x="254253" y="0"/>
                  </a:lnTo>
                  <a:lnTo>
                    <a:pt x="0" y="419100"/>
                  </a:lnTo>
                  <a:lnTo>
                    <a:pt x="254253" y="838200"/>
                  </a:lnTo>
                  <a:lnTo>
                    <a:pt x="254253" y="763524"/>
                  </a:lnTo>
                  <a:lnTo>
                    <a:pt x="3733800" y="763524"/>
                  </a:lnTo>
                  <a:lnTo>
                    <a:pt x="3733800" y="746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24200" y="1752600"/>
              <a:ext cx="5795010" cy="685800"/>
            </a:xfrm>
            <a:custGeom>
              <a:avLst/>
              <a:gdLst/>
              <a:ahLst/>
              <a:cxnLst/>
              <a:rect l="l" t="t" r="r" b="b"/>
              <a:pathLst>
                <a:path w="5795009" h="685800">
                  <a:moveTo>
                    <a:pt x="342900" y="0"/>
                  </a:move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794883" y="568325"/>
                  </a:lnTo>
                  <a:lnTo>
                    <a:pt x="5794883" y="117475"/>
                  </a:lnTo>
                  <a:lnTo>
                    <a:pt x="342900" y="117475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124200" y="1752600"/>
              <a:ext cx="5795010" cy="685800"/>
            </a:xfrm>
            <a:custGeom>
              <a:avLst/>
              <a:gdLst/>
              <a:ahLst/>
              <a:cxnLst/>
              <a:rect l="l" t="t" r="r" b="b"/>
              <a:pathLst>
                <a:path w="5795009" h="685800">
                  <a:moveTo>
                    <a:pt x="5794883" y="117475"/>
                  </a:moveTo>
                  <a:lnTo>
                    <a:pt x="342900" y="117475"/>
                  </a:lnTo>
                  <a:lnTo>
                    <a:pt x="342900" y="0"/>
                  </a:lnTo>
                  <a:lnTo>
                    <a:pt x="0" y="342900"/>
                  </a:lnTo>
                  <a:lnTo>
                    <a:pt x="342900" y="685800"/>
                  </a:lnTo>
                  <a:lnTo>
                    <a:pt x="342900" y="568325"/>
                  </a:lnTo>
                  <a:lnTo>
                    <a:pt x="5794883" y="568325"/>
                  </a:lnTo>
                  <a:lnTo>
                    <a:pt x="5794883" y="11747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267200" y="2362200"/>
              <a:ext cx="4652010" cy="609600"/>
            </a:xfrm>
            <a:custGeom>
              <a:avLst/>
              <a:gdLst/>
              <a:ahLst/>
              <a:cxnLst/>
              <a:rect l="l" t="t" r="r" b="b"/>
              <a:pathLst>
                <a:path w="4652009" h="609600">
                  <a:moveTo>
                    <a:pt x="184912" y="0"/>
                  </a:move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4651883" y="511683"/>
                  </a:lnTo>
                  <a:lnTo>
                    <a:pt x="4651883" y="97916"/>
                  </a:lnTo>
                  <a:lnTo>
                    <a:pt x="184912" y="97916"/>
                  </a:lnTo>
                  <a:lnTo>
                    <a:pt x="1849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267200" y="2362200"/>
              <a:ext cx="4652010" cy="609600"/>
            </a:xfrm>
            <a:custGeom>
              <a:avLst/>
              <a:gdLst/>
              <a:ahLst/>
              <a:cxnLst/>
              <a:rect l="l" t="t" r="r" b="b"/>
              <a:pathLst>
                <a:path w="4652009" h="609600">
                  <a:moveTo>
                    <a:pt x="4651883" y="97916"/>
                  </a:moveTo>
                  <a:lnTo>
                    <a:pt x="184912" y="97916"/>
                  </a:lnTo>
                  <a:lnTo>
                    <a:pt x="184912" y="0"/>
                  </a:lnTo>
                  <a:lnTo>
                    <a:pt x="0" y="304800"/>
                  </a:lnTo>
                  <a:lnTo>
                    <a:pt x="184912" y="609600"/>
                  </a:lnTo>
                  <a:lnTo>
                    <a:pt x="184912" y="511683"/>
                  </a:lnTo>
                  <a:lnTo>
                    <a:pt x="4651883" y="511683"/>
                  </a:lnTo>
                  <a:lnTo>
                    <a:pt x="4651883" y="9791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86200" y="3124200"/>
              <a:ext cx="5033010" cy="533400"/>
            </a:xfrm>
            <a:custGeom>
              <a:avLst/>
              <a:gdLst/>
              <a:ahLst/>
              <a:cxnLst/>
              <a:rect l="l" t="t" r="r" b="b"/>
              <a:pathLst>
                <a:path w="5033009" h="533400">
                  <a:moveTo>
                    <a:pt x="131825" y="0"/>
                  </a:moveTo>
                  <a:lnTo>
                    <a:pt x="0" y="266700"/>
                  </a:lnTo>
                  <a:lnTo>
                    <a:pt x="131825" y="533400"/>
                  </a:lnTo>
                  <a:lnTo>
                    <a:pt x="131825" y="441960"/>
                  </a:lnTo>
                  <a:lnTo>
                    <a:pt x="5032883" y="441960"/>
                  </a:lnTo>
                  <a:lnTo>
                    <a:pt x="5032883" y="91439"/>
                  </a:lnTo>
                  <a:lnTo>
                    <a:pt x="131825" y="91439"/>
                  </a:lnTo>
                  <a:lnTo>
                    <a:pt x="13182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886200" y="3124200"/>
              <a:ext cx="5033010" cy="533400"/>
            </a:xfrm>
            <a:custGeom>
              <a:avLst/>
              <a:gdLst/>
              <a:ahLst/>
              <a:cxnLst/>
              <a:rect l="l" t="t" r="r" b="b"/>
              <a:pathLst>
                <a:path w="5033009" h="533400">
                  <a:moveTo>
                    <a:pt x="5032883" y="91439"/>
                  </a:moveTo>
                  <a:lnTo>
                    <a:pt x="131825" y="91439"/>
                  </a:lnTo>
                  <a:lnTo>
                    <a:pt x="131825" y="0"/>
                  </a:lnTo>
                  <a:lnTo>
                    <a:pt x="0" y="266700"/>
                  </a:lnTo>
                  <a:lnTo>
                    <a:pt x="131825" y="533400"/>
                  </a:lnTo>
                  <a:lnTo>
                    <a:pt x="131825" y="441960"/>
                  </a:lnTo>
                  <a:lnTo>
                    <a:pt x="5032883" y="441960"/>
                  </a:lnTo>
                  <a:lnTo>
                    <a:pt x="5032883" y="91439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Start</a:t>
            </a:r>
            <a:r>
              <a:rPr spc="-20" dirty="0"/>
              <a:t> </a:t>
            </a:r>
            <a:r>
              <a:rPr dirty="0"/>
              <a:t>index</a:t>
            </a:r>
            <a:r>
              <a:rPr spc="-10" dirty="0"/>
              <a:t> -3(backward),</a:t>
            </a:r>
            <a:r>
              <a:rPr spc="-15" dirty="0"/>
              <a:t> </a:t>
            </a:r>
            <a:r>
              <a:rPr dirty="0"/>
              <a:t>stop</a:t>
            </a:r>
            <a:r>
              <a:rPr spc="-20" dirty="0"/>
              <a:t> </a:t>
            </a:r>
            <a:r>
              <a:rPr dirty="0"/>
              <a:t>index</a:t>
            </a:r>
            <a:r>
              <a:rPr spc="-15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spc="-10" dirty="0"/>
              <a:t>-12(backward).</a:t>
            </a:r>
            <a:r>
              <a:rPr dirty="0"/>
              <a:t> Here,</a:t>
            </a:r>
            <a:r>
              <a:rPr spc="-15" dirty="0"/>
              <a:t> </a:t>
            </a:r>
            <a:r>
              <a:rPr dirty="0"/>
              <a:t>it</a:t>
            </a:r>
            <a:r>
              <a:rPr spc="-2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not</a:t>
            </a:r>
            <a:r>
              <a:rPr spc="-25" dirty="0"/>
              <a:t> </a:t>
            </a:r>
            <a:r>
              <a:rPr spc="-10" dirty="0"/>
              <a:t>getting</a:t>
            </a:r>
          </a:p>
          <a:p>
            <a:pPr marL="12700">
              <a:lnSpc>
                <a:spcPct val="100000"/>
              </a:lnSpc>
            </a:pPr>
            <a:r>
              <a:rPr dirty="0"/>
              <a:t>any</a:t>
            </a:r>
            <a:r>
              <a:rPr spc="-35" dirty="0"/>
              <a:t> </a:t>
            </a:r>
            <a:r>
              <a:rPr dirty="0"/>
              <a:t>value</a:t>
            </a:r>
            <a:r>
              <a:rPr spc="-25" dirty="0"/>
              <a:t> </a:t>
            </a:r>
            <a:r>
              <a:rPr dirty="0"/>
              <a:t>in</a:t>
            </a:r>
            <a:r>
              <a:rPr spc="-30" dirty="0"/>
              <a:t> </a:t>
            </a:r>
            <a:r>
              <a:rPr dirty="0"/>
              <a:t>the</a:t>
            </a:r>
            <a:r>
              <a:rPr spc="-30" dirty="0"/>
              <a:t> </a:t>
            </a:r>
            <a:r>
              <a:rPr dirty="0"/>
              <a:t>range</a:t>
            </a:r>
            <a:r>
              <a:rPr spc="-25" dirty="0"/>
              <a:t> </a:t>
            </a:r>
            <a:r>
              <a:rPr dirty="0"/>
              <a:t>as</a:t>
            </a:r>
            <a:r>
              <a:rPr spc="-35" dirty="0"/>
              <a:t> </a:t>
            </a:r>
            <a:r>
              <a:rPr dirty="0"/>
              <a:t>no</a:t>
            </a:r>
            <a:r>
              <a:rPr spc="-30" dirty="0"/>
              <a:t> </a:t>
            </a:r>
            <a:r>
              <a:rPr dirty="0"/>
              <a:t>step</a:t>
            </a:r>
            <a:r>
              <a:rPr spc="-30" dirty="0"/>
              <a:t> </a:t>
            </a:r>
            <a:r>
              <a:rPr dirty="0"/>
              <a:t>value</a:t>
            </a:r>
            <a:r>
              <a:rPr spc="-20" dirty="0"/>
              <a:t> </a:t>
            </a:r>
            <a:r>
              <a:rPr spc="-10" dirty="0"/>
              <a:t>mentioned </a:t>
            </a:r>
            <a:r>
              <a:rPr dirty="0"/>
              <a:t>in</a:t>
            </a:r>
            <a:r>
              <a:rPr spc="-25" dirty="0"/>
              <a:t> </a:t>
            </a:r>
            <a:r>
              <a:rPr spc="-10" dirty="0"/>
              <a:t>reverse.</a:t>
            </a:r>
            <a:r>
              <a:rPr spc="-20" dirty="0"/>
              <a:t> </a:t>
            </a:r>
            <a:r>
              <a:rPr dirty="0"/>
              <a:t>Hence</a:t>
            </a:r>
            <a:r>
              <a:rPr spc="-5" dirty="0"/>
              <a:t> </a:t>
            </a:r>
            <a:r>
              <a:rPr spc="-10" dirty="0"/>
              <a:t>empty.</a:t>
            </a:r>
          </a:p>
          <a:p>
            <a:pPr marL="1162685" marR="106045" indent="-93345">
              <a:lnSpc>
                <a:spcPct val="100000"/>
              </a:lnSpc>
              <a:spcBef>
                <a:spcPts val="1260"/>
              </a:spcBef>
            </a:pPr>
            <a:r>
              <a:rPr sz="1400" dirty="0"/>
              <a:t>Start</a:t>
            </a:r>
            <a:r>
              <a:rPr sz="1400" spc="-50" dirty="0"/>
              <a:t> </a:t>
            </a:r>
            <a:r>
              <a:rPr sz="1400" dirty="0"/>
              <a:t>index</a:t>
            </a:r>
            <a:r>
              <a:rPr sz="1400" spc="-25" dirty="0"/>
              <a:t> </a:t>
            </a:r>
            <a:r>
              <a:rPr sz="1400" dirty="0"/>
              <a:t>-12(which</a:t>
            </a:r>
            <a:r>
              <a:rPr sz="1400" spc="-25" dirty="0"/>
              <a:t> </a:t>
            </a:r>
            <a:r>
              <a:rPr sz="1400" dirty="0"/>
              <a:t>is ‘W’</a:t>
            </a:r>
            <a:r>
              <a:rPr sz="1400" spc="-15" dirty="0"/>
              <a:t> </a:t>
            </a:r>
            <a:r>
              <a:rPr sz="1400" dirty="0"/>
              <a:t>as</a:t>
            </a:r>
            <a:r>
              <a:rPr sz="1400" spc="-25" dirty="0"/>
              <a:t> </a:t>
            </a:r>
            <a:r>
              <a:rPr sz="1400" dirty="0"/>
              <a:t>per</a:t>
            </a:r>
            <a:r>
              <a:rPr sz="1400" spc="-15" dirty="0"/>
              <a:t> </a:t>
            </a:r>
            <a:r>
              <a:rPr sz="1400" dirty="0"/>
              <a:t>the</a:t>
            </a:r>
            <a:r>
              <a:rPr sz="1400" spc="-40" dirty="0"/>
              <a:t> </a:t>
            </a:r>
            <a:r>
              <a:rPr sz="1400" spc="-10" dirty="0"/>
              <a:t>backward</a:t>
            </a:r>
            <a:r>
              <a:rPr sz="1400" spc="-60" dirty="0"/>
              <a:t> </a:t>
            </a:r>
            <a:r>
              <a:rPr sz="1400" spc="-10" dirty="0"/>
              <a:t>index,) </a:t>
            </a:r>
            <a:r>
              <a:rPr sz="1400" dirty="0"/>
              <a:t>stop</a:t>
            </a:r>
            <a:r>
              <a:rPr sz="1400" spc="-60" dirty="0"/>
              <a:t> </a:t>
            </a:r>
            <a:r>
              <a:rPr sz="1400" dirty="0"/>
              <a:t>index</a:t>
            </a:r>
            <a:r>
              <a:rPr sz="1400" spc="-45" dirty="0"/>
              <a:t> </a:t>
            </a:r>
            <a:r>
              <a:rPr sz="1400" dirty="0"/>
              <a:t>is</a:t>
            </a:r>
            <a:r>
              <a:rPr sz="1400" spc="-15" dirty="0"/>
              <a:t> </a:t>
            </a:r>
            <a:r>
              <a:rPr sz="1400" dirty="0"/>
              <a:t>-3</a:t>
            </a:r>
            <a:r>
              <a:rPr sz="1400" spc="-25" dirty="0"/>
              <a:t> </a:t>
            </a:r>
            <a:r>
              <a:rPr sz="1400" dirty="0"/>
              <a:t>(which</a:t>
            </a:r>
            <a:r>
              <a:rPr sz="1400" spc="-35" dirty="0"/>
              <a:t> </a:t>
            </a:r>
            <a:r>
              <a:rPr sz="1400" spc="-10" dirty="0"/>
              <a:t>takes</a:t>
            </a:r>
            <a:r>
              <a:rPr sz="1400" spc="-40" dirty="0"/>
              <a:t> </a:t>
            </a:r>
            <a:r>
              <a:rPr sz="1400" dirty="0"/>
              <a:t>values</a:t>
            </a:r>
            <a:r>
              <a:rPr sz="1400" spc="-35" dirty="0"/>
              <a:t> </a:t>
            </a:r>
            <a:r>
              <a:rPr sz="1400" dirty="0"/>
              <a:t>till</a:t>
            </a:r>
            <a:r>
              <a:rPr sz="1400" spc="-15" dirty="0"/>
              <a:t> </a:t>
            </a:r>
            <a:r>
              <a:rPr sz="1400" dirty="0"/>
              <a:t>index</a:t>
            </a:r>
            <a:r>
              <a:rPr sz="1400" spc="-35" dirty="0"/>
              <a:t> </a:t>
            </a:r>
            <a:r>
              <a:rPr sz="1400" dirty="0"/>
              <a:t>-</a:t>
            </a:r>
            <a:r>
              <a:rPr sz="1400" spc="-10" dirty="0"/>
              <a:t>3-</a:t>
            </a:r>
            <a:r>
              <a:rPr sz="1400" dirty="0"/>
              <a:t>1=</a:t>
            </a:r>
            <a:r>
              <a:rPr sz="1400" spc="-25" dirty="0"/>
              <a:t> </a:t>
            </a:r>
            <a:r>
              <a:rPr sz="1400" dirty="0"/>
              <a:t>-</a:t>
            </a:r>
            <a:r>
              <a:rPr sz="1400" spc="-25" dirty="0"/>
              <a:t>4)</a:t>
            </a:r>
            <a:endParaRPr sz="1400"/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1400"/>
          </a:p>
          <a:p>
            <a:pPr marL="535940" algn="ctr">
              <a:lnSpc>
                <a:spcPct val="100000"/>
              </a:lnSpc>
            </a:pPr>
            <a:r>
              <a:rPr sz="1200" dirty="0"/>
              <a:t>Start</a:t>
            </a:r>
            <a:r>
              <a:rPr sz="1200" spc="-40" dirty="0"/>
              <a:t> </a:t>
            </a:r>
            <a:r>
              <a:rPr sz="1200" dirty="0"/>
              <a:t>index</a:t>
            </a:r>
            <a:r>
              <a:rPr sz="1200" spc="-5" dirty="0"/>
              <a:t> </a:t>
            </a:r>
            <a:r>
              <a:rPr sz="1200" dirty="0"/>
              <a:t>-</a:t>
            </a:r>
            <a:r>
              <a:rPr sz="1200" spc="-10" dirty="0"/>
              <a:t>3(backward),</a:t>
            </a:r>
            <a:r>
              <a:rPr sz="1200" spc="-20" dirty="0"/>
              <a:t> </a:t>
            </a:r>
            <a:r>
              <a:rPr sz="1200" dirty="0"/>
              <a:t>stop</a:t>
            </a:r>
            <a:r>
              <a:rPr sz="1200" spc="-10" dirty="0"/>
              <a:t> </a:t>
            </a:r>
            <a:r>
              <a:rPr sz="1200" dirty="0"/>
              <a:t>index</a:t>
            </a:r>
            <a:r>
              <a:rPr sz="1200" spc="5" dirty="0"/>
              <a:t> </a:t>
            </a:r>
            <a:r>
              <a:rPr sz="1200" dirty="0"/>
              <a:t>is</a:t>
            </a:r>
            <a:r>
              <a:rPr sz="1200" spc="-10" dirty="0"/>
              <a:t> </a:t>
            </a:r>
            <a:r>
              <a:rPr sz="1200" dirty="0"/>
              <a:t>-</a:t>
            </a:r>
            <a:r>
              <a:rPr sz="1200" spc="-10" dirty="0"/>
              <a:t>12(backward).</a:t>
            </a:r>
            <a:r>
              <a:rPr sz="1200" spc="-20" dirty="0"/>
              <a:t> </a:t>
            </a:r>
            <a:r>
              <a:rPr sz="1200" dirty="0"/>
              <a:t>Here, it</a:t>
            </a:r>
            <a:r>
              <a:rPr sz="1200" spc="-15" dirty="0"/>
              <a:t> </a:t>
            </a:r>
            <a:r>
              <a:rPr sz="1200" dirty="0"/>
              <a:t>is</a:t>
            </a:r>
            <a:r>
              <a:rPr sz="1200" spc="-10" dirty="0"/>
              <a:t> getting</a:t>
            </a:r>
            <a:endParaRPr sz="1200"/>
          </a:p>
          <a:p>
            <a:pPr marL="533400" algn="ctr">
              <a:lnSpc>
                <a:spcPct val="100000"/>
              </a:lnSpc>
            </a:pPr>
            <a:r>
              <a:rPr sz="1200" dirty="0"/>
              <a:t>value</a:t>
            </a:r>
            <a:r>
              <a:rPr sz="1200" spc="-50" dirty="0"/>
              <a:t> </a:t>
            </a:r>
            <a:r>
              <a:rPr sz="1200" dirty="0"/>
              <a:t>in</a:t>
            </a:r>
            <a:r>
              <a:rPr sz="1200" spc="-10" dirty="0"/>
              <a:t> </a:t>
            </a:r>
            <a:r>
              <a:rPr sz="1200" dirty="0"/>
              <a:t>the</a:t>
            </a:r>
            <a:r>
              <a:rPr sz="1200" spc="-40" dirty="0"/>
              <a:t> </a:t>
            </a:r>
            <a:r>
              <a:rPr sz="1200" dirty="0"/>
              <a:t>range</a:t>
            </a:r>
            <a:r>
              <a:rPr sz="1200" spc="-30" dirty="0"/>
              <a:t> </a:t>
            </a:r>
            <a:r>
              <a:rPr sz="1200" dirty="0"/>
              <a:t>as</a:t>
            </a:r>
            <a:r>
              <a:rPr sz="1200" spc="-20" dirty="0"/>
              <a:t> </a:t>
            </a:r>
            <a:r>
              <a:rPr sz="1200" dirty="0"/>
              <a:t>step</a:t>
            </a:r>
            <a:r>
              <a:rPr sz="1200" spc="-45" dirty="0"/>
              <a:t> </a:t>
            </a:r>
            <a:r>
              <a:rPr sz="1200" dirty="0"/>
              <a:t>value</a:t>
            </a:r>
            <a:r>
              <a:rPr sz="1200" spc="-30" dirty="0"/>
              <a:t> </a:t>
            </a:r>
            <a:r>
              <a:rPr sz="1200" dirty="0"/>
              <a:t>is</a:t>
            </a:r>
            <a:r>
              <a:rPr sz="1200" spc="-15" dirty="0"/>
              <a:t> </a:t>
            </a:r>
            <a:r>
              <a:rPr sz="1200" dirty="0"/>
              <a:t>-1</a:t>
            </a:r>
            <a:r>
              <a:rPr sz="1200" spc="-30" dirty="0"/>
              <a:t> </a:t>
            </a:r>
            <a:r>
              <a:rPr sz="1200" dirty="0"/>
              <a:t>mentioned</a:t>
            </a:r>
            <a:r>
              <a:rPr sz="1200" spc="-10" dirty="0"/>
              <a:t> </a:t>
            </a:r>
            <a:r>
              <a:rPr sz="1200" dirty="0"/>
              <a:t>in</a:t>
            </a:r>
            <a:r>
              <a:rPr sz="1200" spc="-20" dirty="0"/>
              <a:t> </a:t>
            </a:r>
            <a:r>
              <a:rPr sz="1200" spc="-10" dirty="0"/>
              <a:t>reverse.</a:t>
            </a:r>
            <a:endParaRPr sz="1200"/>
          </a:p>
          <a:p>
            <a:pPr>
              <a:lnSpc>
                <a:spcPct val="100000"/>
              </a:lnSpc>
            </a:pPr>
            <a:endParaRPr sz="1200"/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00"/>
          </a:p>
          <a:p>
            <a:pPr marL="1350010" marR="98425" indent="40640">
              <a:lnSpc>
                <a:spcPct val="100000"/>
              </a:lnSpc>
            </a:pPr>
            <a:r>
              <a:rPr dirty="0"/>
              <a:t>Start</a:t>
            </a:r>
            <a:r>
              <a:rPr spc="-35" dirty="0"/>
              <a:t> </a:t>
            </a:r>
            <a:r>
              <a:rPr dirty="0"/>
              <a:t>index</a:t>
            </a:r>
            <a:r>
              <a:rPr spc="-25" dirty="0"/>
              <a:t> </a:t>
            </a:r>
            <a:r>
              <a:rPr spc="-10" dirty="0"/>
              <a:t>-</a:t>
            </a:r>
            <a:r>
              <a:rPr dirty="0"/>
              <a:t>20(which</a:t>
            </a:r>
            <a:r>
              <a:rPr spc="-20" dirty="0"/>
              <a:t> </a:t>
            </a:r>
            <a:r>
              <a:rPr dirty="0"/>
              <a:t>is</a:t>
            </a:r>
            <a:r>
              <a:rPr spc="220" dirty="0"/>
              <a:t> </a:t>
            </a:r>
            <a:r>
              <a:rPr dirty="0"/>
              <a:t>beyond</a:t>
            </a:r>
            <a:r>
              <a:rPr spc="-30" dirty="0"/>
              <a:t> </a:t>
            </a:r>
            <a:r>
              <a:rPr spc="-10" dirty="0"/>
              <a:t>backward</a:t>
            </a:r>
            <a:r>
              <a:rPr spc="-20" dirty="0"/>
              <a:t> </a:t>
            </a:r>
            <a:r>
              <a:rPr dirty="0"/>
              <a:t>index,)</a:t>
            </a:r>
            <a:r>
              <a:rPr spc="-25" dirty="0"/>
              <a:t> </a:t>
            </a:r>
            <a:r>
              <a:rPr spc="-20" dirty="0"/>
              <a:t>stop </a:t>
            </a:r>
            <a:r>
              <a:rPr dirty="0"/>
              <a:t>index</a:t>
            </a:r>
            <a:r>
              <a:rPr spc="-30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spc="-10" dirty="0"/>
              <a:t>-</a:t>
            </a:r>
            <a:r>
              <a:rPr dirty="0"/>
              <a:t>5</a:t>
            </a:r>
            <a:r>
              <a:rPr spc="-20" dirty="0"/>
              <a:t> </a:t>
            </a:r>
            <a:r>
              <a:rPr dirty="0"/>
              <a:t>which</a:t>
            </a:r>
            <a:r>
              <a:rPr spc="-20" dirty="0"/>
              <a:t> </a:t>
            </a:r>
            <a:r>
              <a:rPr dirty="0"/>
              <a:t>takes</a:t>
            </a:r>
            <a:r>
              <a:rPr spc="-20" dirty="0"/>
              <a:t> </a:t>
            </a:r>
            <a:r>
              <a:rPr dirty="0"/>
              <a:t>value</a:t>
            </a:r>
            <a:r>
              <a:rPr spc="-25" dirty="0"/>
              <a:t> </a:t>
            </a:r>
            <a:r>
              <a:rPr dirty="0"/>
              <a:t>till</a:t>
            </a:r>
            <a:r>
              <a:rPr spc="-15" dirty="0"/>
              <a:t> </a:t>
            </a:r>
            <a:r>
              <a:rPr dirty="0"/>
              <a:t>(-</a:t>
            </a:r>
            <a:r>
              <a:rPr spc="-10" dirty="0"/>
              <a:t>5-1=-</a:t>
            </a:r>
            <a:r>
              <a:rPr dirty="0"/>
              <a:t>6).</a:t>
            </a:r>
            <a:r>
              <a:rPr spc="-30" dirty="0"/>
              <a:t> </a:t>
            </a:r>
            <a:r>
              <a:rPr dirty="0"/>
              <a:t>Here,</a:t>
            </a:r>
            <a:r>
              <a:rPr spc="-5" dirty="0"/>
              <a:t> </a:t>
            </a:r>
            <a:r>
              <a:rPr spc="-10" dirty="0"/>
              <a:t>-</a:t>
            </a:r>
            <a:r>
              <a:rPr dirty="0"/>
              <a:t>6</a:t>
            </a:r>
            <a:r>
              <a:rPr spc="-20" dirty="0"/>
              <a:t> </a:t>
            </a:r>
            <a:r>
              <a:rPr dirty="0"/>
              <a:t>is</a:t>
            </a:r>
            <a:r>
              <a:rPr spc="-40" dirty="0"/>
              <a:t> </a:t>
            </a:r>
            <a:r>
              <a:rPr spc="-20" dirty="0"/>
              <a:t>‘N’.</a:t>
            </a:r>
          </a:p>
          <a:p>
            <a:pPr>
              <a:lnSpc>
                <a:spcPct val="100000"/>
              </a:lnSpc>
              <a:spcBef>
                <a:spcPts val="1310"/>
              </a:spcBef>
            </a:pPr>
            <a:endParaRPr spc="-20" dirty="0"/>
          </a:p>
          <a:p>
            <a:pPr marL="1960880" marR="5080" algn="ctr">
              <a:lnSpc>
                <a:spcPct val="100000"/>
              </a:lnSpc>
            </a:pPr>
            <a:r>
              <a:rPr sz="1200" b="0" dirty="0">
                <a:latin typeface="Calibri"/>
                <a:cs typeface="Calibri"/>
              </a:rPr>
              <a:t>Start</a:t>
            </a:r>
            <a:r>
              <a:rPr sz="1200" b="0" spc="-5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index</a:t>
            </a:r>
            <a:r>
              <a:rPr sz="1200" b="0" spc="-3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1,</a:t>
            </a:r>
            <a:r>
              <a:rPr sz="1200" b="0" spc="-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stop</a:t>
            </a:r>
            <a:r>
              <a:rPr sz="1200" b="0" spc="-1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index</a:t>
            </a:r>
            <a:r>
              <a:rPr sz="1200" b="0" spc="-3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is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13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(till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13-</a:t>
            </a:r>
            <a:r>
              <a:rPr sz="1200" b="0" spc="-10" dirty="0">
                <a:latin typeface="Calibri"/>
                <a:cs typeface="Calibri"/>
              </a:rPr>
              <a:t>1=12),step</a:t>
            </a:r>
            <a:r>
              <a:rPr sz="1200" b="0" spc="-25" dirty="0">
                <a:latin typeface="Calibri"/>
                <a:cs typeface="Calibri"/>
              </a:rPr>
              <a:t> </a:t>
            </a:r>
            <a:r>
              <a:rPr sz="1200" b="0" spc="-20" dirty="0">
                <a:latin typeface="Calibri"/>
                <a:cs typeface="Calibri"/>
              </a:rPr>
              <a:t>value </a:t>
            </a:r>
            <a:r>
              <a:rPr sz="1200" b="0" dirty="0">
                <a:latin typeface="Calibri"/>
                <a:cs typeface="Calibri"/>
              </a:rPr>
              <a:t>is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2</a:t>
            </a:r>
            <a:r>
              <a:rPr sz="1200" b="0" spc="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in </a:t>
            </a:r>
            <a:r>
              <a:rPr sz="1200" b="0" spc="-10" dirty="0">
                <a:latin typeface="Calibri"/>
                <a:cs typeface="Calibri"/>
              </a:rPr>
              <a:t>forward</a:t>
            </a:r>
            <a:r>
              <a:rPr sz="1200" b="0" spc="-30" dirty="0">
                <a:latin typeface="Calibri"/>
                <a:cs typeface="Calibri"/>
              </a:rPr>
              <a:t> </a:t>
            </a:r>
            <a:r>
              <a:rPr sz="1200" b="0" spc="-10" dirty="0">
                <a:latin typeface="Calibri"/>
                <a:cs typeface="Calibri"/>
              </a:rPr>
              <a:t>direction.</a:t>
            </a:r>
            <a:r>
              <a:rPr sz="1200" b="0" spc="-3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Hence,</a:t>
            </a:r>
            <a:r>
              <a:rPr sz="1200" b="0" spc="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it</a:t>
            </a:r>
            <a:r>
              <a:rPr sz="1200" b="0" spc="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will </a:t>
            </a:r>
            <a:r>
              <a:rPr sz="1200" b="0" spc="-10" dirty="0">
                <a:latin typeface="Calibri"/>
                <a:cs typeface="Calibri"/>
              </a:rPr>
              <a:t>fetch/take alternate</a:t>
            </a:r>
            <a:r>
              <a:rPr sz="1200" b="0" spc="-5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elements</a:t>
            </a:r>
            <a:r>
              <a:rPr sz="1200" b="0" spc="-2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with</a:t>
            </a:r>
            <a:r>
              <a:rPr sz="1200" b="0" spc="-1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a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skip</a:t>
            </a:r>
            <a:r>
              <a:rPr sz="1200" b="0" spc="-10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of</a:t>
            </a:r>
            <a:r>
              <a:rPr sz="1200" b="0" spc="-1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1</a:t>
            </a:r>
            <a:r>
              <a:rPr sz="1200" b="0" spc="-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value</a:t>
            </a:r>
            <a:r>
              <a:rPr sz="1200" b="0" spc="-15" dirty="0">
                <a:latin typeface="Calibri"/>
                <a:cs typeface="Calibri"/>
              </a:rPr>
              <a:t> </a:t>
            </a:r>
            <a:r>
              <a:rPr sz="1200" b="0" dirty="0">
                <a:latin typeface="Calibri"/>
                <a:cs typeface="Calibri"/>
              </a:rPr>
              <a:t>in</a:t>
            </a:r>
            <a:r>
              <a:rPr sz="1200" b="0" spc="-25" dirty="0">
                <a:latin typeface="Calibri"/>
                <a:cs typeface="Calibri"/>
              </a:rPr>
              <a:t> </a:t>
            </a:r>
            <a:r>
              <a:rPr sz="1200" b="0" spc="-10" dirty="0">
                <a:latin typeface="Calibri"/>
                <a:cs typeface="Calibri"/>
              </a:rPr>
              <a:t>between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50715" y="5882640"/>
            <a:ext cx="364968" cy="201168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4498975" y="5548071"/>
            <a:ext cx="4039870" cy="570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905"/>
              </a:lnSpc>
              <a:spcBef>
                <a:spcPts val="95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TRY</a:t>
            </a:r>
            <a:r>
              <a:rPr sz="16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UNDERSTAND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YOURSELF.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task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you.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ts val="2385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Also</a:t>
            </a:r>
            <a:r>
              <a:rPr sz="16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write</a:t>
            </a:r>
            <a:r>
              <a:rPr sz="16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slice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2000" b="1" spc="-1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get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output</a:t>
            </a:r>
            <a:r>
              <a:rPr sz="16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as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89233" y="5448300"/>
            <a:ext cx="8542655" cy="1346200"/>
            <a:chOff x="389233" y="5448300"/>
            <a:chExt cx="8542655" cy="1346200"/>
          </a:xfrm>
        </p:grpSpPr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95799" y="6112255"/>
              <a:ext cx="4133850" cy="32524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419599" y="5486400"/>
              <a:ext cx="4343400" cy="914400"/>
            </a:xfrm>
            <a:custGeom>
              <a:avLst/>
              <a:gdLst/>
              <a:ahLst/>
              <a:cxnLst/>
              <a:rect l="l" t="t" r="r" b="b"/>
              <a:pathLst>
                <a:path w="4343400" h="914400">
                  <a:moveTo>
                    <a:pt x="0" y="152400"/>
                  </a:moveTo>
                  <a:lnTo>
                    <a:pt x="7766" y="104217"/>
                  </a:lnTo>
                  <a:lnTo>
                    <a:pt x="29394" y="62380"/>
                  </a:lnTo>
                  <a:lnTo>
                    <a:pt x="62380" y="29394"/>
                  </a:lnTo>
                  <a:lnTo>
                    <a:pt x="104217" y="7766"/>
                  </a:lnTo>
                  <a:lnTo>
                    <a:pt x="152400" y="0"/>
                  </a:lnTo>
                  <a:lnTo>
                    <a:pt x="4191000" y="0"/>
                  </a:lnTo>
                  <a:lnTo>
                    <a:pt x="4239182" y="7766"/>
                  </a:lnTo>
                  <a:lnTo>
                    <a:pt x="4281019" y="29394"/>
                  </a:lnTo>
                  <a:lnTo>
                    <a:pt x="4314005" y="62380"/>
                  </a:lnTo>
                  <a:lnTo>
                    <a:pt x="4335633" y="104217"/>
                  </a:lnTo>
                  <a:lnTo>
                    <a:pt x="4343400" y="152400"/>
                  </a:lnTo>
                  <a:lnTo>
                    <a:pt x="4343400" y="762000"/>
                  </a:lnTo>
                  <a:lnTo>
                    <a:pt x="4335633" y="810168"/>
                  </a:lnTo>
                  <a:lnTo>
                    <a:pt x="4314005" y="852003"/>
                  </a:lnTo>
                  <a:lnTo>
                    <a:pt x="4281019" y="884994"/>
                  </a:lnTo>
                  <a:lnTo>
                    <a:pt x="4239182" y="906630"/>
                  </a:lnTo>
                  <a:lnTo>
                    <a:pt x="4191000" y="914400"/>
                  </a:lnTo>
                  <a:lnTo>
                    <a:pt x="152400" y="914400"/>
                  </a:lnTo>
                  <a:lnTo>
                    <a:pt x="104217" y="906630"/>
                  </a:lnTo>
                  <a:lnTo>
                    <a:pt x="62380" y="884994"/>
                  </a:lnTo>
                  <a:lnTo>
                    <a:pt x="29394" y="852003"/>
                  </a:lnTo>
                  <a:lnTo>
                    <a:pt x="7766" y="810168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762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9233" y="6333563"/>
              <a:ext cx="3137599" cy="448235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657599" y="6477000"/>
              <a:ext cx="5261610" cy="304800"/>
            </a:xfrm>
            <a:custGeom>
              <a:avLst/>
              <a:gdLst/>
              <a:ahLst/>
              <a:cxnLst/>
              <a:rect l="l" t="t" r="r" b="b"/>
              <a:pathLst>
                <a:path w="5261609" h="304800">
                  <a:moveTo>
                    <a:pt x="92455" y="0"/>
                  </a:moveTo>
                  <a:lnTo>
                    <a:pt x="0" y="152400"/>
                  </a:lnTo>
                  <a:lnTo>
                    <a:pt x="92455" y="304798"/>
                  </a:lnTo>
                  <a:lnTo>
                    <a:pt x="92455" y="255854"/>
                  </a:lnTo>
                  <a:lnTo>
                    <a:pt x="5261483" y="255854"/>
                  </a:lnTo>
                  <a:lnTo>
                    <a:pt x="5261483" y="48945"/>
                  </a:lnTo>
                  <a:lnTo>
                    <a:pt x="92455" y="48945"/>
                  </a:lnTo>
                  <a:lnTo>
                    <a:pt x="9245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657599" y="6477000"/>
              <a:ext cx="5261610" cy="304800"/>
            </a:xfrm>
            <a:custGeom>
              <a:avLst/>
              <a:gdLst/>
              <a:ahLst/>
              <a:cxnLst/>
              <a:rect l="l" t="t" r="r" b="b"/>
              <a:pathLst>
                <a:path w="5261609" h="304800">
                  <a:moveTo>
                    <a:pt x="5261483" y="48945"/>
                  </a:moveTo>
                  <a:lnTo>
                    <a:pt x="92455" y="48945"/>
                  </a:lnTo>
                  <a:lnTo>
                    <a:pt x="92455" y="0"/>
                  </a:lnTo>
                  <a:lnTo>
                    <a:pt x="0" y="152400"/>
                  </a:lnTo>
                  <a:lnTo>
                    <a:pt x="92455" y="304798"/>
                  </a:lnTo>
                  <a:lnTo>
                    <a:pt x="92455" y="255854"/>
                  </a:lnTo>
                  <a:lnTo>
                    <a:pt x="5261483" y="255854"/>
                  </a:lnTo>
                  <a:lnTo>
                    <a:pt x="5261483" y="48945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/>
          <p:nvPr/>
        </p:nvSpPr>
        <p:spPr>
          <a:xfrm>
            <a:off x="0" y="0"/>
            <a:ext cx="9144000" cy="447040"/>
          </a:xfrm>
          <a:custGeom>
            <a:avLst/>
            <a:gdLst/>
            <a:ahLst/>
            <a:cxnLst/>
            <a:rect l="l" t="t" r="r" b="b"/>
            <a:pathLst>
              <a:path w="9144000" h="447040">
                <a:moveTo>
                  <a:pt x="0" y="447039"/>
                </a:moveTo>
                <a:lnTo>
                  <a:pt x="9144000" y="447039"/>
                </a:lnTo>
                <a:lnTo>
                  <a:pt x="9144000" y="0"/>
                </a:lnTo>
                <a:lnTo>
                  <a:pt x="0" y="0"/>
                </a:lnTo>
                <a:lnTo>
                  <a:pt x="0" y="447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3140201" y="-66039"/>
            <a:ext cx="28632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2800" u="sng" spc="-10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SLICING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contd.</a:t>
            </a:r>
            <a:endParaRPr sz="2800"/>
          </a:p>
        </p:txBody>
      </p:sp>
      <p:sp>
        <p:nvSpPr>
          <p:cNvPr id="31" name="object 31"/>
          <p:cNvSpPr txBox="1"/>
          <p:nvPr/>
        </p:nvSpPr>
        <p:spPr>
          <a:xfrm>
            <a:off x="3935729" y="6517640"/>
            <a:ext cx="47618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Default</a:t>
            </a: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start</a:t>
            </a:r>
            <a:r>
              <a:rPr sz="12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2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stop</a:t>
            </a:r>
            <a:r>
              <a:rPr sz="1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2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beginning</a:t>
            </a:r>
            <a:r>
              <a:rPr sz="12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end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index</a:t>
            </a:r>
            <a:r>
              <a:rPr sz="12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2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list.</a:t>
            </a: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Here,</a:t>
            </a:r>
            <a:r>
              <a:rPr sz="12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step</a:t>
            </a:r>
            <a:r>
              <a:rPr sz="12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2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spc="-25" dirty="0">
                <a:solidFill>
                  <a:srgbClr val="FF0000"/>
                </a:solidFill>
                <a:latin typeface="Calibri"/>
                <a:cs typeface="Calibri"/>
              </a:rPr>
              <a:t>3.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041775" y="5476443"/>
            <a:ext cx="3435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50" dirty="0">
                <a:solidFill>
                  <a:srgbClr val="FF0000"/>
                </a:solidFill>
                <a:latin typeface="Calibri"/>
                <a:cs typeface="Calibri"/>
              </a:rPr>
              <a:t>?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483985"/>
            <a:chOff x="0" y="0"/>
            <a:chExt cx="9144000" cy="6483985"/>
          </a:xfrm>
        </p:grpSpPr>
        <p:sp>
          <p:nvSpPr>
            <p:cNvPr id="3" name="object 3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8382000" y="0"/>
                  </a:moveTo>
                  <a:lnTo>
                    <a:pt x="0" y="0"/>
                  </a:lnTo>
                  <a:lnTo>
                    <a:pt x="0" y="6217031"/>
                  </a:lnTo>
                  <a:lnTo>
                    <a:pt x="8382000" y="6217031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228650"/>
              <a:ext cx="8382000" cy="6217285"/>
            </a:xfrm>
            <a:custGeom>
              <a:avLst/>
              <a:gdLst/>
              <a:ahLst/>
              <a:cxnLst/>
              <a:rect l="l" t="t" r="r" b="b"/>
              <a:pathLst>
                <a:path w="8382000" h="6217285">
                  <a:moveTo>
                    <a:pt x="0" y="6217031"/>
                  </a:moveTo>
                  <a:lnTo>
                    <a:pt x="8382000" y="6217031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17031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165" y="1014730"/>
              <a:ext cx="7853553" cy="16531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3317" y="4047490"/>
              <a:ext cx="3974718" cy="16532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9144000" cy="33086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0788" y="2548127"/>
              <a:ext cx="7767827" cy="379323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7200" y="3200400"/>
              <a:ext cx="2057400" cy="3200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05600" y="3200400"/>
              <a:ext cx="1981200" cy="3200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83463"/>
            <a:ext cx="2319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1352550"/>
            <a:ext cx="2819400" cy="257365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533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  <a:spcBef>
                <a:spcPts val="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5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3795"/>
              </a:lnSpc>
            </a:pPr>
            <a:r>
              <a:rPr sz="320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3200" spc="-1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FF00"/>
                </a:solidFill>
                <a:latin typeface="Calibri"/>
                <a:cs typeface="Calibri"/>
              </a:rPr>
              <a:t>Nested</a:t>
            </a:r>
            <a:r>
              <a:rPr sz="32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00"/>
                </a:solidFill>
                <a:latin typeface="Calibri"/>
                <a:cs typeface="Calibri"/>
              </a:rPr>
              <a:t>lists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7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6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13525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6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2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50870" y="1016"/>
            <a:ext cx="28435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sng" dirty="0">
                <a:uFill>
                  <a:solidFill>
                    <a:srgbClr val="FFC000"/>
                  </a:solidFill>
                </a:uFill>
              </a:rPr>
              <a:t>NESTED</a:t>
            </a:r>
            <a:r>
              <a:rPr sz="4000" u="sng" spc="-18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4000" u="sng" spc="-20" dirty="0">
                <a:uFill>
                  <a:solidFill>
                    <a:srgbClr val="FFC000"/>
                  </a:solidFill>
                </a:uFill>
              </a:rPr>
              <a:t>LISTS</a:t>
            </a:r>
            <a:endParaRPr sz="4000"/>
          </a:p>
        </p:txBody>
      </p:sp>
      <p:grpSp>
        <p:nvGrpSpPr>
          <p:cNvPr id="6" name="object 6"/>
          <p:cNvGrpSpPr/>
          <p:nvPr/>
        </p:nvGrpSpPr>
        <p:grpSpPr>
          <a:xfrm>
            <a:off x="2857500" y="679450"/>
            <a:ext cx="6019800" cy="1845945"/>
            <a:chOff x="2857500" y="679450"/>
            <a:chExt cx="6019800" cy="1845945"/>
          </a:xfrm>
        </p:grpSpPr>
        <p:sp>
          <p:nvSpPr>
            <p:cNvPr id="7" name="object 7"/>
            <p:cNvSpPr/>
            <p:nvPr/>
          </p:nvSpPr>
          <p:spPr>
            <a:xfrm>
              <a:off x="4193286" y="685800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4139945" y="304800"/>
                  </a:moveTo>
                  <a:lnTo>
                    <a:pt x="273430" y="304800"/>
                  </a:lnTo>
                  <a:lnTo>
                    <a:pt x="229081" y="308790"/>
                  </a:lnTo>
                  <a:lnTo>
                    <a:pt x="187009" y="320344"/>
                  </a:lnTo>
                  <a:lnTo>
                    <a:pt x="147777" y="338832"/>
                  </a:lnTo>
                  <a:lnTo>
                    <a:pt x="111949" y="363626"/>
                  </a:lnTo>
                  <a:lnTo>
                    <a:pt x="80089" y="394096"/>
                  </a:lnTo>
                  <a:lnTo>
                    <a:pt x="52758" y="429615"/>
                  </a:lnTo>
                  <a:lnTo>
                    <a:pt x="30521" y="469553"/>
                  </a:lnTo>
                  <a:lnTo>
                    <a:pt x="13940" y="513283"/>
                  </a:lnTo>
                  <a:lnTo>
                    <a:pt x="3578" y="560174"/>
                  </a:lnTo>
                  <a:lnTo>
                    <a:pt x="0" y="609600"/>
                  </a:lnTo>
                  <a:lnTo>
                    <a:pt x="4413504" y="609600"/>
                  </a:lnTo>
                  <a:lnTo>
                    <a:pt x="4409921" y="560174"/>
                  </a:lnTo>
                  <a:lnTo>
                    <a:pt x="4399550" y="513283"/>
                  </a:lnTo>
                  <a:lnTo>
                    <a:pt x="4382955" y="469553"/>
                  </a:lnTo>
                  <a:lnTo>
                    <a:pt x="4360700" y="429615"/>
                  </a:lnTo>
                  <a:lnTo>
                    <a:pt x="4333351" y="394096"/>
                  </a:lnTo>
                  <a:lnTo>
                    <a:pt x="4301471" y="363626"/>
                  </a:lnTo>
                  <a:lnTo>
                    <a:pt x="4265626" y="338832"/>
                  </a:lnTo>
                  <a:lnTo>
                    <a:pt x="4226381" y="320344"/>
                  </a:lnTo>
                  <a:lnTo>
                    <a:pt x="4184299" y="308790"/>
                  </a:lnTo>
                  <a:lnTo>
                    <a:pt x="4139945" y="304800"/>
                  </a:lnTo>
                  <a:close/>
                </a:path>
                <a:path w="4413884" h="609600">
                  <a:moveTo>
                    <a:pt x="2429002" y="0"/>
                  </a:moveTo>
                  <a:lnTo>
                    <a:pt x="2425423" y="49425"/>
                  </a:lnTo>
                  <a:lnTo>
                    <a:pt x="2415061" y="96316"/>
                  </a:lnTo>
                  <a:lnTo>
                    <a:pt x="2398480" y="140046"/>
                  </a:lnTo>
                  <a:lnTo>
                    <a:pt x="2376243" y="179984"/>
                  </a:lnTo>
                  <a:lnTo>
                    <a:pt x="2348912" y="215503"/>
                  </a:lnTo>
                  <a:lnTo>
                    <a:pt x="2317052" y="245973"/>
                  </a:lnTo>
                  <a:lnTo>
                    <a:pt x="2281224" y="270767"/>
                  </a:lnTo>
                  <a:lnTo>
                    <a:pt x="2241992" y="289255"/>
                  </a:lnTo>
                  <a:lnTo>
                    <a:pt x="2199920" y="300809"/>
                  </a:lnTo>
                  <a:lnTo>
                    <a:pt x="2155571" y="304800"/>
                  </a:lnTo>
                  <a:lnTo>
                    <a:pt x="2702560" y="304800"/>
                  </a:lnTo>
                  <a:lnTo>
                    <a:pt x="2658175" y="300809"/>
                  </a:lnTo>
                  <a:lnTo>
                    <a:pt x="2616076" y="289255"/>
                  </a:lnTo>
                  <a:lnTo>
                    <a:pt x="2576823" y="270767"/>
                  </a:lnTo>
                  <a:lnTo>
                    <a:pt x="2540979" y="245973"/>
                  </a:lnTo>
                  <a:lnTo>
                    <a:pt x="2509107" y="215503"/>
                  </a:lnTo>
                  <a:lnTo>
                    <a:pt x="2481768" y="179984"/>
                  </a:lnTo>
                  <a:lnTo>
                    <a:pt x="2459526" y="140046"/>
                  </a:lnTo>
                  <a:lnTo>
                    <a:pt x="2442943" y="96316"/>
                  </a:lnTo>
                  <a:lnTo>
                    <a:pt x="2432581" y="49425"/>
                  </a:lnTo>
                  <a:lnTo>
                    <a:pt x="2429002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93286" y="685800"/>
              <a:ext cx="4413885" cy="609600"/>
            </a:xfrm>
            <a:custGeom>
              <a:avLst/>
              <a:gdLst/>
              <a:ahLst/>
              <a:cxnLst/>
              <a:rect l="l" t="t" r="r" b="b"/>
              <a:pathLst>
                <a:path w="4413884" h="609600">
                  <a:moveTo>
                    <a:pt x="0" y="609600"/>
                  </a:moveTo>
                  <a:lnTo>
                    <a:pt x="3578" y="560174"/>
                  </a:lnTo>
                  <a:lnTo>
                    <a:pt x="13940" y="513283"/>
                  </a:lnTo>
                  <a:lnTo>
                    <a:pt x="30521" y="469553"/>
                  </a:lnTo>
                  <a:lnTo>
                    <a:pt x="52758" y="429615"/>
                  </a:lnTo>
                  <a:lnTo>
                    <a:pt x="80089" y="394096"/>
                  </a:lnTo>
                  <a:lnTo>
                    <a:pt x="111949" y="363626"/>
                  </a:lnTo>
                  <a:lnTo>
                    <a:pt x="147777" y="338832"/>
                  </a:lnTo>
                  <a:lnTo>
                    <a:pt x="187009" y="320344"/>
                  </a:lnTo>
                  <a:lnTo>
                    <a:pt x="229081" y="308790"/>
                  </a:lnTo>
                  <a:lnTo>
                    <a:pt x="273430" y="304800"/>
                  </a:lnTo>
                  <a:lnTo>
                    <a:pt x="2155571" y="304800"/>
                  </a:lnTo>
                  <a:lnTo>
                    <a:pt x="2199920" y="300809"/>
                  </a:lnTo>
                  <a:lnTo>
                    <a:pt x="2241992" y="289255"/>
                  </a:lnTo>
                  <a:lnTo>
                    <a:pt x="2281224" y="270767"/>
                  </a:lnTo>
                  <a:lnTo>
                    <a:pt x="2317052" y="245973"/>
                  </a:lnTo>
                  <a:lnTo>
                    <a:pt x="2348912" y="215503"/>
                  </a:lnTo>
                  <a:lnTo>
                    <a:pt x="2376243" y="179984"/>
                  </a:lnTo>
                  <a:lnTo>
                    <a:pt x="2398480" y="140046"/>
                  </a:lnTo>
                  <a:lnTo>
                    <a:pt x="2415061" y="96316"/>
                  </a:lnTo>
                  <a:lnTo>
                    <a:pt x="2425423" y="49425"/>
                  </a:lnTo>
                  <a:lnTo>
                    <a:pt x="2429002" y="0"/>
                  </a:lnTo>
                  <a:lnTo>
                    <a:pt x="2432581" y="49425"/>
                  </a:lnTo>
                  <a:lnTo>
                    <a:pt x="2442943" y="96316"/>
                  </a:lnTo>
                  <a:lnTo>
                    <a:pt x="2459526" y="140046"/>
                  </a:lnTo>
                  <a:lnTo>
                    <a:pt x="2481768" y="179984"/>
                  </a:lnTo>
                  <a:lnTo>
                    <a:pt x="2509107" y="215503"/>
                  </a:lnTo>
                  <a:lnTo>
                    <a:pt x="2540979" y="245973"/>
                  </a:lnTo>
                  <a:lnTo>
                    <a:pt x="2576823" y="270767"/>
                  </a:lnTo>
                  <a:lnTo>
                    <a:pt x="2616076" y="289255"/>
                  </a:lnTo>
                  <a:lnTo>
                    <a:pt x="2658175" y="300809"/>
                  </a:lnTo>
                  <a:lnTo>
                    <a:pt x="2702560" y="304800"/>
                  </a:lnTo>
                  <a:lnTo>
                    <a:pt x="4139945" y="304800"/>
                  </a:lnTo>
                  <a:lnTo>
                    <a:pt x="4184299" y="308790"/>
                  </a:lnTo>
                  <a:lnTo>
                    <a:pt x="4226381" y="320344"/>
                  </a:lnTo>
                  <a:lnTo>
                    <a:pt x="4265626" y="338832"/>
                  </a:lnTo>
                  <a:lnTo>
                    <a:pt x="4301471" y="363626"/>
                  </a:lnTo>
                  <a:lnTo>
                    <a:pt x="4333351" y="394096"/>
                  </a:lnTo>
                  <a:lnTo>
                    <a:pt x="4360700" y="429615"/>
                  </a:lnTo>
                  <a:lnTo>
                    <a:pt x="4382955" y="469553"/>
                  </a:lnTo>
                  <a:lnTo>
                    <a:pt x="4399550" y="513283"/>
                  </a:lnTo>
                  <a:lnTo>
                    <a:pt x="4409921" y="560174"/>
                  </a:lnTo>
                  <a:lnTo>
                    <a:pt x="4413504" y="60960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40372" y="1485900"/>
              <a:ext cx="5842861" cy="4000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76550" y="1352550"/>
              <a:ext cx="5981700" cy="647700"/>
            </a:xfrm>
            <a:custGeom>
              <a:avLst/>
              <a:gdLst/>
              <a:ahLst/>
              <a:cxnLst/>
              <a:rect l="l" t="t" r="r" b="b"/>
              <a:pathLst>
                <a:path w="5981700" h="647700">
                  <a:moveTo>
                    <a:pt x="0" y="647700"/>
                  </a:moveTo>
                  <a:lnTo>
                    <a:pt x="5981700" y="647700"/>
                  </a:lnTo>
                  <a:lnTo>
                    <a:pt x="5981700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28892" y="2061844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1253489" y="228600"/>
                  </a:moveTo>
                  <a:lnTo>
                    <a:pt x="843153" y="228600"/>
                  </a:lnTo>
                  <a:lnTo>
                    <a:pt x="890184" y="234638"/>
                  </a:lnTo>
                  <a:lnTo>
                    <a:pt x="933356" y="251837"/>
                  </a:lnTo>
                  <a:lnTo>
                    <a:pt x="971438" y="278825"/>
                  </a:lnTo>
                  <a:lnTo>
                    <a:pt x="1003201" y="314228"/>
                  </a:lnTo>
                  <a:lnTo>
                    <a:pt x="1027412" y="356673"/>
                  </a:lnTo>
                  <a:lnTo>
                    <a:pt x="1042841" y="404788"/>
                  </a:lnTo>
                  <a:lnTo>
                    <a:pt x="1048258" y="457200"/>
                  </a:lnTo>
                  <a:lnTo>
                    <a:pt x="1053681" y="404788"/>
                  </a:lnTo>
                  <a:lnTo>
                    <a:pt x="1069128" y="356673"/>
                  </a:lnTo>
                  <a:lnTo>
                    <a:pt x="1093364" y="314228"/>
                  </a:lnTo>
                  <a:lnTo>
                    <a:pt x="1125154" y="278825"/>
                  </a:lnTo>
                  <a:lnTo>
                    <a:pt x="1163261" y="251837"/>
                  </a:lnTo>
                  <a:lnTo>
                    <a:pt x="1206451" y="234638"/>
                  </a:lnTo>
                  <a:lnTo>
                    <a:pt x="1253489" y="228600"/>
                  </a:lnTo>
                  <a:close/>
                </a:path>
                <a:path w="2331720" h="457200">
                  <a:moveTo>
                    <a:pt x="2331592" y="0"/>
                  </a:moveTo>
                  <a:lnTo>
                    <a:pt x="0" y="0"/>
                  </a:lnTo>
                  <a:lnTo>
                    <a:pt x="5376" y="52411"/>
                  </a:lnTo>
                  <a:lnTo>
                    <a:pt x="20790" y="100526"/>
                  </a:lnTo>
                  <a:lnTo>
                    <a:pt x="45003" y="142971"/>
                  </a:lnTo>
                  <a:lnTo>
                    <a:pt x="76779" y="178374"/>
                  </a:lnTo>
                  <a:lnTo>
                    <a:pt x="114879" y="205362"/>
                  </a:lnTo>
                  <a:lnTo>
                    <a:pt x="158067" y="222561"/>
                  </a:lnTo>
                  <a:lnTo>
                    <a:pt x="205105" y="228600"/>
                  </a:lnTo>
                  <a:lnTo>
                    <a:pt x="2126488" y="228600"/>
                  </a:lnTo>
                  <a:lnTo>
                    <a:pt x="2173519" y="222561"/>
                  </a:lnTo>
                  <a:lnTo>
                    <a:pt x="2216691" y="205362"/>
                  </a:lnTo>
                  <a:lnTo>
                    <a:pt x="2254773" y="178374"/>
                  </a:lnTo>
                  <a:lnTo>
                    <a:pt x="2286536" y="142971"/>
                  </a:lnTo>
                  <a:lnTo>
                    <a:pt x="2310747" y="100526"/>
                  </a:lnTo>
                  <a:lnTo>
                    <a:pt x="2326176" y="52411"/>
                  </a:lnTo>
                  <a:lnTo>
                    <a:pt x="233159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128892" y="2061844"/>
              <a:ext cx="2331720" cy="457200"/>
            </a:xfrm>
            <a:custGeom>
              <a:avLst/>
              <a:gdLst/>
              <a:ahLst/>
              <a:cxnLst/>
              <a:rect l="l" t="t" r="r" b="b"/>
              <a:pathLst>
                <a:path w="2331720" h="457200">
                  <a:moveTo>
                    <a:pt x="2331592" y="0"/>
                  </a:moveTo>
                  <a:lnTo>
                    <a:pt x="2326176" y="52411"/>
                  </a:lnTo>
                  <a:lnTo>
                    <a:pt x="2310747" y="100526"/>
                  </a:lnTo>
                  <a:lnTo>
                    <a:pt x="2286536" y="142971"/>
                  </a:lnTo>
                  <a:lnTo>
                    <a:pt x="2254773" y="178374"/>
                  </a:lnTo>
                  <a:lnTo>
                    <a:pt x="2216691" y="205362"/>
                  </a:lnTo>
                  <a:lnTo>
                    <a:pt x="2173519" y="222561"/>
                  </a:lnTo>
                  <a:lnTo>
                    <a:pt x="2126488" y="228600"/>
                  </a:lnTo>
                  <a:lnTo>
                    <a:pt x="1253489" y="228600"/>
                  </a:lnTo>
                  <a:lnTo>
                    <a:pt x="1206451" y="234638"/>
                  </a:lnTo>
                  <a:lnTo>
                    <a:pt x="1163261" y="251837"/>
                  </a:lnTo>
                  <a:lnTo>
                    <a:pt x="1125154" y="278825"/>
                  </a:lnTo>
                  <a:lnTo>
                    <a:pt x="1093364" y="314228"/>
                  </a:lnTo>
                  <a:lnTo>
                    <a:pt x="1069128" y="356673"/>
                  </a:lnTo>
                  <a:lnTo>
                    <a:pt x="1053681" y="404788"/>
                  </a:lnTo>
                  <a:lnTo>
                    <a:pt x="1048258" y="457200"/>
                  </a:lnTo>
                  <a:lnTo>
                    <a:pt x="1042841" y="404788"/>
                  </a:lnTo>
                  <a:lnTo>
                    <a:pt x="1027412" y="356673"/>
                  </a:lnTo>
                  <a:lnTo>
                    <a:pt x="1003201" y="314228"/>
                  </a:lnTo>
                  <a:lnTo>
                    <a:pt x="971438" y="278825"/>
                  </a:lnTo>
                  <a:lnTo>
                    <a:pt x="933356" y="251837"/>
                  </a:lnTo>
                  <a:lnTo>
                    <a:pt x="890184" y="234638"/>
                  </a:lnTo>
                  <a:lnTo>
                    <a:pt x="843153" y="228600"/>
                  </a:lnTo>
                  <a:lnTo>
                    <a:pt x="205105" y="228600"/>
                  </a:lnTo>
                  <a:lnTo>
                    <a:pt x="158067" y="222561"/>
                  </a:lnTo>
                  <a:lnTo>
                    <a:pt x="114879" y="205362"/>
                  </a:lnTo>
                  <a:lnTo>
                    <a:pt x="76779" y="178374"/>
                  </a:lnTo>
                  <a:lnTo>
                    <a:pt x="45003" y="142971"/>
                  </a:lnTo>
                  <a:lnTo>
                    <a:pt x="20790" y="100526"/>
                  </a:lnTo>
                  <a:lnTo>
                    <a:pt x="537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93182" y="2061844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729361" y="228600"/>
                  </a:moveTo>
                  <a:lnTo>
                    <a:pt x="319024" y="228600"/>
                  </a:lnTo>
                  <a:lnTo>
                    <a:pt x="366102" y="234638"/>
                  </a:lnTo>
                  <a:lnTo>
                    <a:pt x="409308" y="251837"/>
                  </a:lnTo>
                  <a:lnTo>
                    <a:pt x="447413" y="278825"/>
                  </a:lnTo>
                  <a:lnTo>
                    <a:pt x="479189" y="314228"/>
                  </a:lnTo>
                  <a:lnTo>
                    <a:pt x="503407" y="356673"/>
                  </a:lnTo>
                  <a:lnTo>
                    <a:pt x="518839" y="404788"/>
                  </a:lnTo>
                  <a:lnTo>
                    <a:pt x="524255" y="457200"/>
                  </a:lnTo>
                  <a:lnTo>
                    <a:pt x="529672" y="404788"/>
                  </a:lnTo>
                  <a:lnTo>
                    <a:pt x="545101" y="356673"/>
                  </a:lnTo>
                  <a:lnTo>
                    <a:pt x="569312" y="314228"/>
                  </a:lnTo>
                  <a:lnTo>
                    <a:pt x="601075" y="278825"/>
                  </a:lnTo>
                  <a:lnTo>
                    <a:pt x="639157" y="251837"/>
                  </a:lnTo>
                  <a:lnTo>
                    <a:pt x="682329" y="234638"/>
                  </a:lnTo>
                  <a:lnTo>
                    <a:pt x="729361" y="228600"/>
                  </a:lnTo>
                  <a:close/>
                </a:path>
                <a:path w="1165860" h="457200">
                  <a:moveTo>
                    <a:pt x="1165859" y="0"/>
                  </a:moveTo>
                  <a:lnTo>
                    <a:pt x="0" y="0"/>
                  </a:lnTo>
                  <a:lnTo>
                    <a:pt x="5416" y="52411"/>
                  </a:lnTo>
                  <a:lnTo>
                    <a:pt x="20845" y="100526"/>
                  </a:lnTo>
                  <a:lnTo>
                    <a:pt x="45056" y="142971"/>
                  </a:lnTo>
                  <a:lnTo>
                    <a:pt x="76819" y="178374"/>
                  </a:lnTo>
                  <a:lnTo>
                    <a:pt x="114901" y="205362"/>
                  </a:lnTo>
                  <a:lnTo>
                    <a:pt x="158073" y="222561"/>
                  </a:lnTo>
                  <a:lnTo>
                    <a:pt x="205104" y="228600"/>
                  </a:lnTo>
                  <a:lnTo>
                    <a:pt x="960754" y="228600"/>
                  </a:lnTo>
                  <a:lnTo>
                    <a:pt x="1007786" y="222561"/>
                  </a:lnTo>
                  <a:lnTo>
                    <a:pt x="1050958" y="205362"/>
                  </a:lnTo>
                  <a:lnTo>
                    <a:pt x="1089040" y="178374"/>
                  </a:lnTo>
                  <a:lnTo>
                    <a:pt x="1120803" y="142971"/>
                  </a:lnTo>
                  <a:lnTo>
                    <a:pt x="1145014" y="100526"/>
                  </a:lnTo>
                  <a:lnTo>
                    <a:pt x="1160443" y="52411"/>
                  </a:lnTo>
                  <a:lnTo>
                    <a:pt x="116585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93182" y="2061844"/>
              <a:ext cx="1165860" cy="457200"/>
            </a:xfrm>
            <a:custGeom>
              <a:avLst/>
              <a:gdLst/>
              <a:ahLst/>
              <a:cxnLst/>
              <a:rect l="l" t="t" r="r" b="b"/>
              <a:pathLst>
                <a:path w="1165860" h="457200">
                  <a:moveTo>
                    <a:pt x="1165859" y="0"/>
                  </a:moveTo>
                  <a:lnTo>
                    <a:pt x="1160443" y="52411"/>
                  </a:lnTo>
                  <a:lnTo>
                    <a:pt x="1145014" y="100526"/>
                  </a:lnTo>
                  <a:lnTo>
                    <a:pt x="1120803" y="142971"/>
                  </a:lnTo>
                  <a:lnTo>
                    <a:pt x="1089040" y="178374"/>
                  </a:lnTo>
                  <a:lnTo>
                    <a:pt x="1050958" y="205362"/>
                  </a:lnTo>
                  <a:lnTo>
                    <a:pt x="1007786" y="222561"/>
                  </a:lnTo>
                  <a:lnTo>
                    <a:pt x="960754" y="228600"/>
                  </a:lnTo>
                  <a:lnTo>
                    <a:pt x="729361" y="228600"/>
                  </a:lnTo>
                  <a:lnTo>
                    <a:pt x="682329" y="234638"/>
                  </a:lnTo>
                  <a:lnTo>
                    <a:pt x="639157" y="251837"/>
                  </a:lnTo>
                  <a:lnTo>
                    <a:pt x="601075" y="278825"/>
                  </a:lnTo>
                  <a:lnTo>
                    <a:pt x="569312" y="314228"/>
                  </a:lnTo>
                  <a:lnTo>
                    <a:pt x="545101" y="356673"/>
                  </a:lnTo>
                  <a:lnTo>
                    <a:pt x="529672" y="404788"/>
                  </a:lnTo>
                  <a:lnTo>
                    <a:pt x="524255" y="457200"/>
                  </a:lnTo>
                  <a:lnTo>
                    <a:pt x="518839" y="404788"/>
                  </a:lnTo>
                  <a:lnTo>
                    <a:pt x="503407" y="356673"/>
                  </a:lnTo>
                  <a:lnTo>
                    <a:pt x="479189" y="314228"/>
                  </a:lnTo>
                  <a:lnTo>
                    <a:pt x="447413" y="278825"/>
                  </a:lnTo>
                  <a:lnTo>
                    <a:pt x="409308" y="251837"/>
                  </a:lnTo>
                  <a:lnTo>
                    <a:pt x="366102" y="234638"/>
                  </a:lnTo>
                  <a:lnTo>
                    <a:pt x="319024" y="228600"/>
                  </a:lnTo>
                  <a:lnTo>
                    <a:pt x="205104" y="228600"/>
                  </a:lnTo>
                  <a:lnTo>
                    <a:pt x="158073" y="222561"/>
                  </a:lnTo>
                  <a:lnTo>
                    <a:pt x="114901" y="205362"/>
                  </a:lnTo>
                  <a:lnTo>
                    <a:pt x="76819" y="178374"/>
                  </a:lnTo>
                  <a:lnTo>
                    <a:pt x="45056" y="142971"/>
                  </a:lnTo>
                  <a:lnTo>
                    <a:pt x="20845" y="100526"/>
                  </a:lnTo>
                  <a:lnTo>
                    <a:pt x="5416" y="52411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012563" y="2006854"/>
            <a:ext cx="96329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4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09409" y="2003805"/>
            <a:ext cx="12299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1800" b="1" spc="-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800" b="1" spc="-50" dirty="0">
                <a:solidFill>
                  <a:srgbClr val="FF0000"/>
                </a:solidFill>
                <a:latin typeface="Calibri"/>
                <a:cs typeface="Calibri"/>
              </a:rPr>
              <a:t> 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43194" y="927861"/>
            <a:ext cx="17037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Enclosing</a:t>
            </a:r>
            <a:r>
              <a:rPr sz="24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884848" y="2052320"/>
            <a:ext cx="496570" cy="2139315"/>
          </a:xfrm>
          <a:custGeom>
            <a:avLst/>
            <a:gdLst/>
            <a:ahLst/>
            <a:cxnLst/>
            <a:rect l="l" t="t" r="r" b="b"/>
            <a:pathLst>
              <a:path w="496570" h="2139315">
                <a:moveTo>
                  <a:pt x="29987" y="1868086"/>
                </a:moveTo>
                <a:lnTo>
                  <a:pt x="18752" y="1869820"/>
                </a:lnTo>
                <a:lnTo>
                  <a:pt x="9056" y="1875768"/>
                </a:lnTo>
                <a:lnTo>
                  <a:pt x="2623" y="1884632"/>
                </a:lnTo>
                <a:lnTo>
                  <a:pt x="0" y="1895234"/>
                </a:lnTo>
                <a:lnTo>
                  <a:pt x="1734" y="1906396"/>
                </a:lnTo>
                <a:lnTo>
                  <a:pt x="86951" y="2138806"/>
                </a:lnTo>
                <a:lnTo>
                  <a:pt x="130151" y="2088006"/>
                </a:lnTo>
                <a:lnTo>
                  <a:pt x="125051" y="2088006"/>
                </a:lnTo>
                <a:lnTo>
                  <a:pt x="68790" y="2077973"/>
                </a:lnTo>
                <a:lnTo>
                  <a:pt x="87374" y="1973874"/>
                </a:lnTo>
                <a:lnTo>
                  <a:pt x="55455" y="1886838"/>
                </a:lnTo>
                <a:lnTo>
                  <a:pt x="49506" y="1877143"/>
                </a:lnTo>
                <a:lnTo>
                  <a:pt x="40628" y="1870709"/>
                </a:lnTo>
                <a:lnTo>
                  <a:pt x="29987" y="1868086"/>
                </a:lnTo>
                <a:close/>
              </a:path>
              <a:path w="496570" h="2139315">
                <a:moveTo>
                  <a:pt x="87374" y="1973874"/>
                </a:moveTo>
                <a:lnTo>
                  <a:pt x="68790" y="2077973"/>
                </a:lnTo>
                <a:lnTo>
                  <a:pt x="125051" y="2088006"/>
                </a:lnTo>
                <a:lnTo>
                  <a:pt x="127704" y="2073147"/>
                </a:lnTo>
                <a:lnTo>
                  <a:pt x="123781" y="2073147"/>
                </a:lnTo>
                <a:lnTo>
                  <a:pt x="75140" y="2064511"/>
                </a:lnTo>
                <a:lnTo>
                  <a:pt x="106904" y="2027129"/>
                </a:lnTo>
                <a:lnTo>
                  <a:pt x="87374" y="1973874"/>
                </a:lnTo>
                <a:close/>
              </a:path>
              <a:path w="496570" h="2139315">
                <a:moveTo>
                  <a:pt x="223190" y="1903269"/>
                </a:moveTo>
                <a:lnTo>
                  <a:pt x="212617" y="1906220"/>
                </a:lnTo>
                <a:lnTo>
                  <a:pt x="203664" y="1913254"/>
                </a:lnTo>
                <a:lnTo>
                  <a:pt x="143638" y="1983898"/>
                </a:lnTo>
                <a:lnTo>
                  <a:pt x="125051" y="2088006"/>
                </a:lnTo>
                <a:lnTo>
                  <a:pt x="130151" y="2088006"/>
                </a:lnTo>
                <a:lnTo>
                  <a:pt x="247225" y="1950338"/>
                </a:lnTo>
                <a:lnTo>
                  <a:pt x="252747" y="1940385"/>
                </a:lnTo>
                <a:lnTo>
                  <a:pt x="253972" y="1929479"/>
                </a:lnTo>
                <a:lnTo>
                  <a:pt x="251029" y="1918906"/>
                </a:lnTo>
                <a:lnTo>
                  <a:pt x="244050" y="1909952"/>
                </a:lnTo>
                <a:lnTo>
                  <a:pt x="234096" y="1904486"/>
                </a:lnTo>
                <a:lnTo>
                  <a:pt x="223190" y="1903269"/>
                </a:lnTo>
                <a:close/>
              </a:path>
              <a:path w="496570" h="2139315">
                <a:moveTo>
                  <a:pt x="106904" y="2027129"/>
                </a:moveTo>
                <a:lnTo>
                  <a:pt x="75140" y="2064511"/>
                </a:lnTo>
                <a:lnTo>
                  <a:pt x="123781" y="2073147"/>
                </a:lnTo>
                <a:lnTo>
                  <a:pt x="106904" y="2027129"/>
                </a:lnTo>
                <a:close/>
              </a:path>
              <a:path w="496570" h="2139315">
                <a:moveTo>
                  <a:pt x="143638" y="1983898"/>
                </a:moveTo>
                <a:lnTo>
                  <a:pt x="106904" y="2027129"/>
                </a:lnTo>
                <a:lnTo>
                  <a:pt x="123781" y="2073147"/>
                </a:lnTo>
                <a:lnTo>
                  <a:pt x="127704" y="2073147"/>
                </a:lnTo>
                <a:lnTo>
                  <a:pt x="143638" y="1983898"/>
                </a:lnTo>
                <a:close/>
              </a:path>
              <a:path w="496570" h="2139315">
                <a:moveTo>
                  <a:pt x="439757" y="0"/>
                </a:moveTo>
                <a:lnTo>
                  <a:pt x="87374" y="1973874"/>
                </a:lnTo>
                <a:lnTo>
                  <a:pt x="106904" y="2027129"/>
                </a:lnTo>
                <a:lnTo>
                  <a:pt x="143638" y="1983898"/>
                </a:lnTo>
                <a:lnTo>
                  <a:pt x="496018" y="10159"/>
                </a:lnTo>
                <a:lnTo>
                  <a:pt x="43975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6200" y="4191027"/>
            <a:ext cx="3280410" cy="2616200"/>
          </a:xfrm>
          <a:prstGeom prst="rect">
            <a:avLst/>
          </a:prstGeom>
          <a:solidFill>
            <a:srgbClr val="ABFFAB"/>
          </a:solidFill>
          <a:ln w="12700">
            <a:solidFill>
              <a:srgbClr val="C00000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35"/>
              </a:spcBef>
            </a:pP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0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Denoting</a:t>
            </a:r>
            <a:r>
              <a:rPr sz="1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Nested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elements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35"/>
              </a:spcBef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using</a:t>
            </a:r>
            <a:r>
              <a:rPr sz="1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Index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nos.</a:t>
            </a:r>
            <a:endParaRPr sz="1600">
              <a:latin typeface="Calibri"/>
              <a:cs typeface="Calibri"/>
            </a:endParaRPr>
          </a:p>
          <a:p>
            <a:pPr marL="90805" marR="1885314">
              <a:lnSpc>
                <a:spcPct val="100000"/>
              </a:lnSpc>
              <a:spcBef>
                <a:spcPts val="10"/>
              </a:spcBef>
            </a:pP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M[0]</a:t>
            </a:r>
            <a:r>
              <a:rPr sz="1600" b="1" u="sng" spc="-5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sng" spc="-75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25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10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M[1]</a:t>
            </a:r>
            <a:r>
              <a:rPr sz="16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16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sng" spc="-7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10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[15,30]</a:t>
            </a:r>
            <a:endParaRPr sz="16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M[1][0]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15</a:t>
            </a:r>
            <a:endParaRPr sz="1600">
              <a:latin typeface="Calibri"/>
              <a:cs typeface="Calibri"/>
            </a:endParaRPr>
          </a:p>
          <a:p>
            <a:pPr marL="90805" marR="1216025" indent="91440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M[1][1]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30 </a:t>
            </a:r>
            <a:r>
              <a:rPr sz="16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M[2]</a:t>
            </a:r>
            <a:r>
              <a:rPr sz="1600" u="sng" dirty="0">
                <a:uFill>
                  <a:solidFill>
                    <a:srgbClr val="FF0000"/>
                  </a:solidFill>
                </a:uFill>
                <a:latin typeface="Wingdings"/>
                <a:cs typeface="Wingdings"/>
              </a:rPr>
              <a:t></a:t>
            </a:r>
            <a:r>
              <a:rPr sz="1600" u="sng" spc="-8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sng" spc="-10" dirty="0"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*80,’Mask’,60+</a:t>
            </a:r>
            <a:endParaRPr sz="1600">
              <a:latin typeface="Calibri"/>
              <a:cs typeface="Calibri"/>
            </a:endParaRPr>
          </a:p>
          <a:p>
            <a:pPr marL="1005840" marR="863600">
              <a:lnSpc>
                <a:spcPct val="100000"/>
              </a:lnSpc>
            </a:pP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M[2][0]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80 </a:t>
            </a: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M[2][1]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‘Mask’ </a:t>
            </a:r>
            <a:r>
              <a:rPr sz="1600" b="1" spc="-10" dirty="0">
                <a:solidFill>
                  <a:srgbClr val="6F2F9F"/>
                </a:solidFill>
                <a:latin typeface="Calibri"/>
                <a:cs typeface="Calibri"/>
              </a:rPr>
              <a:t>M[2][2]</a:t>
            </a:r>
            <a:r>
              <a:rPr sz="1600" spc="-10" dirty="0">
                <a:latin typeface="Wingdings"/>
                <a:cs typeface="Wingdings"/>
              </a:rPr>
              <a:t></a:t>
            </a:r>
            <a:r>
              <a:rPr sz="1600" b="1" spc="-10" dirty="0">
                <a:latin typeface="Calibri"/>
                <a:cs typeface="Calibri"/>
              </a:rPr>
              <a:t>60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48050" y="2609848"/>
            <a:ext cx="5534025" cy="4229100"/>
            <a:chOff x="3448050" y="2609848"/>
            <a:chExt cx="5534025" cy="4229100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51821" y="2712117"/>
              <a:ext cx="5326482" cy="403358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476625" y="2638423"/>
              <a:ext cx="5476875" cy="4171950"/>
            </a:xfrm>
            <a:custGeom>
              <a:avLst/>
              <a:gdLst/>
              <a:ahLst/>
              <a:cxnLst/>
              <a:rect l="l" t="t" r="r" b="b"/>
              <a:pathLst>
                <a:path w="5476875" h="4171950">
                  <a:moveTo>
                    <a:pt x="0" y="4171950"/>
                  </a:moveTo>
                  <a:lnTo>
                    <a:pt x="5476875" y="4171950"/>
                  </a:lnTo>
                  <a:lnTo>
                    <a:pt x="5476875" y="0"/>
                  </a:lnTo>
                  <a:lnTo>
                    <a:pt x="0" y="0"/>
                  </a:lnTo>
                  <a:lnTo>
                    <a:pt x="0" y="41719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900" y="0"/>
            <a:ext cx="8610600" cy="6858000"/>
            <a:chOff x="342900" y="0"/>
            <a:chExt cx="8610600" cy="6858000"/>
          </a:xfrm>
        </p:grpSpPr>
        <p:sp>
          <p:nvSpPr>
            <p:cNvPr id="3" name="object 3"/>
            <p:cNvSpPr/>
            <p:nvPr/>
          </p:nvSpPr>
          <p:spPr>
            <a:xfrm>
              <a:off x="381000" y="76200"/>
              <a:ext cx="8382000" cy="4678680"/>
            </a:xfrm>
            <a:custGeom>
              <a:avLst/>
              <a:gdLst/>
              <a:ahLst/>
              <a:cxnLst/>
              <a:rect l="l" t="t" r="r" b="b"/>
              <a:pathLst>
                <a:path w="8382000" h="4678680">
                  <a:moveTo>
                    <a:pt x="8382000" y="0"/>
                  </a:moveTo>
                  <a:lnTo>
                    <a:pt x="0" y="0"/>
                  </a:lnTo>
                  <a:lnTo>
                    <a:pt x="0" y="4678172"/>
                  </a:lnTo>
                  <a:lnTo>
                    <a:pt x="8382000" y="4678172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D2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76200"/>
              <a:ext cx="8382000" cy="4678680"/>
            </a:xfrm>
            <a:custGeom>
              <a:avLst/>
              <a:gdLst/>
              <a:ahLst/>
              <a:cxnLst/>
              <a:rect l="l" t="t" r="r" b="b"/>
              <a:pathLst>
                <a:path w="8382000" h="4678680">
                  <a:moveTo>
                    <a:pt x="0" y="4678172"/>
                  </a:moveTo>
                  <a:lnTo>
                    <a:pt x="8382000" y="4678172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678172"/>
                  </a:lnTo>
                  <a:close/>
                </a:path>
              </a:pathLst>
            </a:custGeom>
            <a:ln w="7620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2265" y="382015"/>
              <a:ext cx="7019506" cy="87198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61333" y="1804161"/>
              <a:ext cx="996695" cy="4993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48532" y="3073145"/>
              <a:ext cx="2757678" cy="114668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9100" y="0"/>
              <a:ext cx="8534400" cy="13426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3760" y="1034796"/>
              <a:ext cx="2314956" cy="15270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74164" y="2033016"/>
              <a:ext cx="4994147" cy="263194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33600" y="4829175"/>
              <a:ext cx="4648200" cy="202882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604010"/>
            <a:ext cx="16764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207010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on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 marR="5010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20320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maximum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91440" marR="2374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 marR="294640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-38"/>
            <a:ext cx="9144000" cy="6801484"/>
            <a:chOff x="0" y="-38"/>
            <a:chExt cx="9144000" cy="6801484"/>
          </a:xfrm>
        </p:grpSpPr>
        <p:sp>
          <p:nvSpPr>
            <p:cNvPr id="4" name="object 4"/>
            <p:cNvSpPr/>
            <p:nvPr/>
          </p:nvSpPr>
          <p:spPr>
            <a:xfrm>
              <a:off x="0" y="-38"/>
              <a:ext cx="9144000" cy="831215"/>
            </a:xfrm>
            <a:custGeom>
              <a:avLst/>
              <a:gdLst/>
              <a:ahLst/>
              <a:cxnLst/>
              <a:rect l="l" t="t" r="r" b="b"/>
              <a:pathLst>
                <a:path w="9144000" h="831215">
                  <a:moveTo>
                    <a:pt x="9144000" y="0"/>
                  </a:moveTo>
                  <a:lnTo>
                    <a:pt x="0" y="0"/>
                  </a:lnTo>
                  <a:lnTo>
                    <a:pt x="0" y="830999"/>
                  </a:lnTo>
                  <a:lnTo>
                    <a:pt x="9144000" y="83099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600" y="952498"/>
              <a:ext cx="7315200" cy="57245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724025" y="885823"/>
              <a:ext cx="7372350" cy="5886450"/>
            </a:xfrm>
            <a:custGeom>
              <a:avLst/>
              <a:gdLst/>
              <a:ahLst/>
              <a:cxnLst/>
              <a:rect l="l" t="t" r="r" b="b"/>
              <a:pathLst>
                <a:path w="7372350" h="5886450">
                  <a:moveTo>
                    <a:pt x="0" y="5886450"/>
                  </a:moveTo>
                  <a:lnTo>
                    <a:pt x="7372350" y="5886450"/>
                  </a:lnTo>
                  <a:lnTo>
                    <a:pt x="7372350" y="0"/>
                  </a:lnTo>
                  <a:lnTo>
                    <a:pt x="0" y="0"/>
                  </a:lnTo>
                  <a:lnTo>
                    <a:pt x="0" y="588645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7881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52600" y="4343398"/>
            <a:ext cx="7391400" cy="2438400"/>
          </a:xfrm>
          <a:custGeom>
            <a:avLst/>
            <a:gdLst/>
            <a:ahLst/>
            <a:cxnLst/>
            <a:rect l="l" t="t" r="r" b="b"/>
            <a:pathLst>
              <a:path w="7391400" h="2438400">
                <a:moveTo>
                  <a:pt x="0" y="2438399"/>
                </a:moveTo>
                <a:lnTo>
                  <a:pt x="7391400" y="2438399"/>
                </a:lnTo>
                <a:lnTo>
                  <a:pt x="7391400" y="0"/>
                </a:lnTo>
                <a:lnTo>
                  <a:pt x="0" y="0"/>
                </a:lnTo>
                <a:lnTo>
                  <a:pt x="0" y="2438399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2936" y="13207"/>
            <a:ext cx="8782685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9925" marR="5080" indent="-542925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400" b="1" u="sng" spc="-9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find</a:t>
            </a:r>
            <a:r>
              <a:rPr sz="2400" b="1" u="sng" spc="-50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4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MAXIMUM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from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sng" spc="-7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along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its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index</a:t>
            </a:r>
            <a:r>
              <a:rPr sz="2400" b="1" u="sng" spc="-5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without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using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max()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library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function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1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62000"/>
          </a:xfrm>
          <a:custGeom>
            <a:avLst/>
            <a:gdLst/>
            <a:ahLst/>
            <a:cxnLst/>
            <a:rect l="l" t="t" r="r" b="b"/>
            <a:pathLst>
              <a:path w="9144000" h="762000">
                <a:moveTo>
                  <a:pt x="9144000" y="0"/>
                </a:moveTo>
                <a:lnTo>
                  <a:pt x="0" y="0"/>
                </a:lnTo>
                <a:lnTo>
                  <a:pt x="0" y="762000"/>
                </a:lnTo>
                <a:lnTo>
                  <a:pt x="9144000" y="762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5985" y="-238302"/>
            <a:ext cx="48126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4100" algn="l"/>
              </a:tabLst>
            </a:pPr>
            <a:r>
              <a:rPr sz="5400" u="sng" dirty="0">
                <a:uFill>
                  <a:solidFill>
                    <a:srgbClr val="FFC000"/>
                  </a:solidFill>
                </a:uFill>
              </a:rPr>
              <a:t>What</a:t>
            </a:r>
            <a:r>
              <a:rPr sz="5400" u="sng" spc="-18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25" dirty="0">
                <a:uFill>
                  <a:solidFill>
                    <a:srgbClr val="FFC000"/>
                  </a:solidFill>
                </a:uFill>
              </a:rPr>
              <a:t>is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	a</a:t>
            </a:r>
            <a:r>
              <a:rPr sz="5400" u="sng" spc="1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7200" u="sng" spc="-45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7200" u="sng" spc="-39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spc="-50" dirty="0">
                <a:uFill>
                  <a:solidFill>
                    <a:srgbClr val="FFC000"/>
                  </a:solidFill>
                </a:uFill>
              </a:rPr>
              <a:t>?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3124200" y="1371600"/>
            <a:ext cx="5943600" cy="5257800"/>
          </a:xfrm>
          <a:custGeom>
            <a:avLst/>
            <a:gdLst/>
            <a:ahLst/>
            <a:cxnLst/>
            <a:rect l="l" t="t" r="r" b="b"/>
            <a:pathLst>
              <a:path w="5943600" h="5257800">
                <a:moveTo>
                  <a:pt x="5943600" y="0"/>
                </a:moveTo>
                <a:lnTo>
                  <a:pt x="0" y="0"/>
                </a:lnTo>
                <a:lnTo>
                  <a:pt x="0" y="5257800"/>
                </a:lnTo>
                <a:lnTo>
                  <a:pt x="5943600" y="5257800"/>
                </a:lnTo>
                <a:lnTo>
                  <a:pt x="59436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203575" y="1383538"/>
            <a:ext cx="5747385" cy="5099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3495" indent="-34290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list</a:t>
            </a:r>
            <a:r>
              <a:rPr sz="26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is</a:t>
            </a:r>
            <a:r>
              <a:rPr sz="2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collections</a:t>
            </a:r>
            <a:r>
              <a:rPr sz="2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items</a:t>
            </a:r>
            <a:r>
              <a:rPr sz="2600" b="1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which</a:t>
            </a:r>
            <a:r>
              <a:rPr sz="2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C00000"/>
                </a:solidFill>
                <a:latin typeface="Calibri"/>
                <a:cs typeface="Calibri"/>
              </a:rPr>
              <a:t>are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formed</a:t>
            </a:r>
            <a:r>
              <a:rPr sz="26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by</a:t>
            </a:r>
            <a:r>
              <a:rPr sz="2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placing</a:t>
            </a:r>
            <a:r>
              <a:rPr sz="2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comma-separated-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list</a:t>
            </a:r>
            <a:r>
              <a:rPr sz="2600" b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of</a:t>
            </a:r>
            <a:r>
              <a:rPr sz="2600" b="1" spc="-5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expressions</a:t>
            </a:r>
            <a:r>
              <a:rPr sz="2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in</a:t>
            </a:r>
            <a:r>
              <a:rPr sz="2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square</a:t>
            </a:r>
            <a:r>
              <a:rPr sz="2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C00000"/>
                </a:solidFill>
                <a:latin typeface="Calibri"/>
                <a:cs typeface="Calibri"/>
              </a:rPr>
              <a:t>brackets.</a:t>
            </a:r>
            <a:endParaRPr sz="2600">
              <a:latin typeface="Calibri"/>
              <a:cs typeface="Calibri"/>
            </a:endParaRPr>
          </a:p>
          <a:p>
            <a:pPr marL="355600" marR="330200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dirty="0">
                <a:latin typeface="Calibri"/>
                <a:cs typeface="Calibri"/>
              </a:rPr>
              <a:t>Each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item/element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has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its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own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index number.</a:t>
            </a:r>
            <a:endParaRPr sz="2600">
              <a:latin typeface="Calibri"/>
              <a:cs typeface="Calibri"/>
            </a:endParaRPr>
          </a:p>
          <a:p>
            <a:pPr marL="355600" marR="38735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dirty="0">
                <a:latin typeface="Calibri"/>
                <a:cs typeface="Calibri"/>
              </a:rPr>
              <a:t>Index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first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item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is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0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and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the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last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item </a:t>
            </a:r>
            <a:r>
              <a:rPr sz="2600" b="1" dirty="0">
                <a:latin typeface="Calibri"/>
                <a:cs typeface="Calibri"/>
              </a:rPr>
              <a:t>is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n-</a:t>
            </a:r>
            <a:r>
              <a:rPr sz="2600" b="1" dirty="0">
                <a:latin typeface="Calibri"/>
                <a:cs typeface="Calibri"/>
              </a:rPr>
              <a:t>1.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Here</a:t>
            </a:r>
            <a:r>
              <a:rPr sz="2600" b="1" spc="-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n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is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number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items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in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spc="-50" dirty="0">
                <a:latin typeface="Calibri"/>
                <a:cs typeface="Calibri"/>
              </a:rPr>
              <a:t>a </a:t>
            </a:r>
            <a:r>
              <a:rPr sz="2600" b="1" spc="-10" dirty="0">
                <a:latin typeface="Calibri"/>
                <a:cs typeface="Calibri"/>
              </a:rPr>
              <a:t>list.</a:t>
            </a:r>
            <a:endParaRPr sz="26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2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dirty="0">
                <a:latin typeface="Calibri"/>
                <a:cs typeface="Calibri"/>
              </a:rPr>
              <a:t>Lists</a:t>
            </a:r>
            <a:r>
              <a:rPr sz="2600" b="1" spc="-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are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mutable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sequences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i.e.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we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can </a:t>
            </a:r>
            <a:r>
              <a:rPr sz="2600" b="1" dirty="0">
                <a:latin typeface="Calibri"/>
                <a:cs typeface="Calibri"/>
              </a:rPr>
              <a:t>change</a:t>
            </a:r>
            <a:r>
              <a:rPr sz="2600" b="1" spc="-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elements</a:t>
            </a:r>
            <a:r>
              <a:rPr sz="2600" b="1" spc="-4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a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list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in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place.</a:t>
            </a:r>
            <a:endParaRPr sz="2600">
              <a:latin typeface="Calibri"/>
              <a:cs typeface="Calibri"/>
            </a:endParaRPr>
          </a:p>
          <a:p>
            <a:pPr marL="355600" marR="238760" indent="-342900">
              <a:lnSpc>
                <a:spcPct val="100000"/>
              </a:lnSpc>
              <a:spcBef>
                <a:spcPts val="630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dirty="0">
                <a:latin typeface="Calibri"/>
                <a:cs typeface="Calibri"/>
              </a:rPr>
              <a:t>Lists</a:t>
            </a:r>
            <a:r>
              <a:rPr sz="2600" b="1" spc="-10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can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contain</a:t>
            </a:r>
            <a:r>
              <a:rPr sz="2600" b="1" spc="-8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values</a:t>
            </a:r>
            <a:r>
              <a:rPr sz="2600" b="1" spc="-7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of</a:t>
            </a:r>
            <a:r>
              <a:rPr sz="2600" b="1" spc="-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mixed</a:t>
            </a:r>
            <a:r>
              <a:rPr sz="2600" b="1" spc="-80" dirty="0">
                <a:latin typeface="Calibri"/>
                <a:cs typeface="Calibri"/>
              </a:rPr>
              <a:t> </a:t>
            </a:r>
            <a:r>
              <a:rPr sz="2600" b="1" spc="-20" dirty="0">
                <a:latin typeface="Calibri"/>
                <a:cs typeface="Calibri"/>
              </a:rPr>
              <a:t>data </a:t>
            </a:r>
            <a:r>
              <a:rPr sz="2600" b="1" spc="-10" dirty="0">
                <a:latin typeface="Calibri"/>
                <a:cs typeface="Calibri"/>
              </a:rPr>
              <a:t>types.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00" y="1445641"/>
            <a:ext cx="2971800" cy="49555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17780" rIns="0" bIns="0" rtlCol="0">
            <a:spAutoFit/>
          </a:bodyPr>
          <a:lstStyle/>
          <a:p>
            <a:pPr marL="203835">
              <a:lnSpc>
                <a:spcPct val="100000"/>
              </a:lnSpc>
              <a:spcBef>
                <a:spcPts val="140"/>
              </a:spcBef>
            </a:pPr>
            <a:r>
              <a:rPr sz="40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4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4000" b="1" u="sng" spc="-10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</a:t>
            </a:r>
            <a:r>
              <a:rPr sz="32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:</a:t>
            </a:r>
            <a:endParaRPr sz="32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440"/>
              </a:spcBef>
            </a:pP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Definition</a:t>
            </a:r>
            <a:endParaRPr sz="2400">
              <a:latin typeface="Calibri"/>
              <a:cs typeface="Calibri"/>
            </a:endParaRPr>
          </a:p>
          <a:p>
            <a:pPr marL="1005840" marR="121285">
              <a:lnSpc>
                <a:spcPct val="104500"/>
              </a:lnSpc>
              <a:spcBef>
                <a:spcPts val="770"/>
              </a:spcBef>
            </a:pPr>
            <a:r>
              <a:rPr sz="2000" b="1" dirty="0">
                <a:solidFill>
                  <a:srgbClr val="7E7E7E"/>
                </a:solidFill>
                <a:latin typeface="Calibri"/>
                <a:cs typeface="Calibri"/>
              </a:rPr>
              <a:t>I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ndexing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List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20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list 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 of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list.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  <a:spcBef>
                <a:spcPts val="15"/>
              </a:spcBef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20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20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</a:pPr>
            <a:r>
              <a:rPr sz="20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  <a:spcBef>
                <a:spcPts val="10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12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ts val="2395"/>
              </a:lnSpc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20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20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20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2000">
              <a:latin typeface="Calibri"/>
              <a:cs typeface="Calibri"/>
            </a:endParaRPr>
          </a:p>
          <a:p>
            <a:pPr marL="146050">
              <a:lnSpc>
                <a:spcPct val="100000"/>
              </a:lnSpc>
              <a:spcBef>
                <a:spcPts val="15"/>
              </a:spcBef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7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20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20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2000">
              <a:latin typeface="Calibri"/>
              <a:cs typeface="Calibri"/>
            </a:endParaRPr>
          </a:p>
          <a:p>
            <a:pPr marL="90805">
              <a:lnSpc>
                <a:spcPct val="100000"/>
              </a:lnSpc>
            </a:pPr>
            <a:r>
              <a:rPr sz="20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2000" spc="-9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20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20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73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0" y="866773"/>
            <a:ext cx="7315200" cy="5991225"/>
            <a:chOff x="1752600" y="866773"/>
            <a:chExt cx="7315200" cy="59912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971548"/>
              <a:ext cx="7162800" cy="574357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90700" y="904873"/>
              <a:ext cx="7239000" cy="5915025"/>
            </a:xfrm>
            <a:custGeom>
              <a:avLst/>
              <a:gdLst/>
              <a:ahLst/>
              <a:cxnLst/>
              <a:rect l="l" t="t" r="r" b="b"/>
              <a:pathLst>
                <a:path w="7239000" h="5915025">
                  <a:moveTo>
                    <a:pt x="0" y="5915025"/>
                  </a:moveTo>
                  <a:lnTo>
                    <a:pt x="7239000" y="5915025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5915025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0" y="1604010"/>
            <a:ext cx="17526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 marR="5772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27940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minimum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maximum</a:t>
            </a:r>
            <a:r>
              <a:rPr sz="16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 marR="370840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2936" y="13207"/>
            <a:ext cx="874522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4690" marR="5080" indent="-532765">
              <a:lnSpc>
                <a:spcPct val="100000"/>
              </a:lnSpc>
              <a:spcBef>
                <a:spcPts val="100"/>
              </a:spcBef>
            </a:pP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400" b="1" u="sng" spc="-9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find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4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MINIMUM</a:t>
            </a:r>
            <a:r>
              <a:rPr sz="2400" b="1" u="sng" spc="-60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5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from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</a:t>
            </a:r>
            <a:r>
              <a:rPr sz="2400" b="1" u="sng" spc="-6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400" b="1" u="sng" spc="-6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along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its</a:t>
            </a:r>
            <a:r>
              <a:rPr sz="24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index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4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r>
              <a:rPr sz="24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without</a:t>
            </a:r>
            <a:r>
              <a:rPr sz="24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using</a:t>
            </a:r>
            <a:r>
              <a:rPr sz="2400" b="1" u="sng" spc="-4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min()</a:t>
            </a:r>
            <a:r>
              <a:rPr sz="24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library</a:t>
            </a:r>
            <a:r>
              <a:rPr sz="2400" b="1" u="sng" spc="-5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function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1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81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52600" y="4343400"/>
            <a:ext cx="7239000" cy="2514600"/>
          </a:xfrm>
          <a:custGeom>
            <a:avLst/>
            <a:gdLst/>
            <a:ahLst/>
            <a:cxnLst/>
            <a:rect l="l" t="t" r="r" b="b"/>
            <a:pathLst>
              <a:path w="7239000" h="2514600">
                <a:moveTo>
                  <a:pt x="0" y="2514600"/>
                </a:moveTo>
                <a:lnTo>
                  <a:pt x="7239000" y="2514600"/>
                </a:lnTo>
                <a:lnTo>
                  <a:pt x="7239000" y="0"/>
                </a:lnTo>
                <a:lnTo>
                  <a:pt x="0" y="0"/>
                </a:lnTo>
                <a:lnTo>
                  <a:pt x="0" y="25146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0" y="962023"/>
            <a:ext cx="7400925" cy="5934075"/>
            <a:chOff x="1752600" y="962023"/>
            <a:chExt cx="7400925" cy="5934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1085849"/>
              <a:ext cx="7248525" cy="57626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90700" y="1000123"/>
              <a:ext cx="7324725" cy="5857875"/>
            </a:xfrm>
            <a:custGeom>
              <a:avLst/>
              <a:gdLst/>
              <a:ahLst/>
              <a:cxnLst/>
              <a:rect l="l" t="t" r="r" b="b"/>
              <a:pathLst>
                <a:path w="7324725" h="5857875">
                  <a:moveTo>
                    <a:pt x="7324725" y="5857874"/>
                  </a:moveTo>
                  <a:lnTo>
                    <a:pt x="7324725" y="0"/>
                  </a:lnTo>
                  <a:lnTo>
                    <a:pt x="0" y="0"/>
                  </a:lnTo>
                  <a:lnTo>
                    <a:pt x="0" y="5857874"/>
                  </a:lnTo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0" y="1603997"/>
            <a:ext cx="1752600" cy="415544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92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0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 marR="577215">
              <a:lnSpc>
                <a:spcPts val="192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 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70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195580">
              <a:lnSpc>
                <a:spcPts val="3360"/>
              </a:lnSpc>
              <a:spcBef>
                <a:spcPts val="65"/>
              </a:spcBef>
            </a:pPr>
            <a:r>
              <a:rPr sz="2800" spc="-1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finding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the</a:t>
            </a:r>
            <a:r>
              <a:rPr sz="2800" b="1" spc="-5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mean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95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minimum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85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38"/>
            <a:ext cx="9144000" cy="954405"/>
          </a:xfrm>
          <a:custGeom>
            <a:avLst/>
            <a:gdLst/>
            <a:ahLst/>
            <a:cxnLst/>
            <a:rect l="l" t="t" r="r" b="b"/>
            <a:pathLst>
              <a:path w="9144000" h="954405">
                <a:moveTo>
                  <a:pt x="9144000" y="0"/>
                </a:moveTo>
                <a:lnTo>
                  <a:pt x="0" y="0"/>
                </a:lnTo>
                <a:lnTo>
                  <a:pt x="0" y="954112"/>
                </a:lnTo>
                <a:lnTo>
                  <a:pt x="9144000" y="95411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2501" y="10160"/>
            <a:ext cx="88360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16045" marR="5080" indent="-3903979">
              <a:lnSpc>
                <a:spcPct val="100000"/>
              </a:lnSpc>
              <a:spcBef>
                <a:spcPts val="95"/>
              </a:spcBef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Program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to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find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MEAN</a:t>
            </a:r>
            <a:r>
              <a:rPr sz="2800" u="sng" spc="-50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2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(AVERAGE)</a:t>
            </a:r>
            <a:r>
              <a:rPr sz="2800" u="sng" spc="-55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sz="2800" u="sng" spc="-7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all</a:t>
            </a:r>
            <a:r>
              <a:rPr sz="2800" u="sng" spc="-5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elements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25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sz="2800" u="none" spc="-25" dirty="0"/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spc="-20" dirty="0">
                <a:uFill>
                  <a:solidFill>
                    <a:srgbClr val="FFC000"/>
                  </a:solidFill>
                </a:uFill>
              </a:rPr>
              <a:t>list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22936" y="1076325"/>
            <a:ext cx="14592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881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752600" y="4343400"/>
            <a:ext cx="7391400" cy="2514600"/>
          </a:xfrm>
          <a:custGeom>
            <a:avLst/>
            <a:gdLst/>
            <a:ahLst/>
            <a:cxnLst/>
            <a:rect l="l" t="t" r="r" b="b"/>
            <a:pathLst>
              <a:path w="7391400" h="2514600">
                <a:moveTo>
                  <a:pt x="0" y="2514600"/>
                </a:moveTo>
                <a:lnTo>
                  <a:pt x="7391400" y="2514600"/>
                </a:lnTo>
                <a:lnTo>
                  <a:pt x="7391400" y="0"/>
                </a:lnTo>
                <a:lnTo>
                  <a:pt x="0" y="0"/>
                </a:lnTo>
                <a:lnTo>
                  <a:pt x="0" y="25146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708405"/>
            <a:ext cx="17424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52600" y="609598"/>
            <a:ext cx="7310755" cy="6248400"/>
            <a:chOff x="1752600" y="609598"/>
            <a:chExt cx="7310755" cy="62484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713719"/>
              <a:ext cx="7157974" cy="60122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90700" y="647698"/>
              <a:ext cx="7234555" cy="6172200"/>
            </a:xfrm>
            <a:custGeom>
              <a:avLst/>
              <a:gdLst/>
              <a:ahLst/>
              <a:cxnLst/>
              <a:rect l="l" t="t" r="r" b="b"/>
              <a:pathLst>
                <a:path w="7234555" h="6172200">
                  <a:moveTo>
                    <a:pt x="0" y="6172200"/>
                  </a:moveTo>
                  <a:lnTo>
                    <a:pt x="7234174" y="6172200"/>
                  </a:lnTo>
                  <a:lnTo>
                    <a:pt x="7234174" y="0"/>
                  </a:lnTo>
                  <a:lnTo>
                    <a:pt x="0" y="0"/>
                  </a:lnTo>
                  <a:lnTo>
                    <a:pt x="0" y="6172200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0" y="1143000"/>
            <a:ext cx="1752600" cy="433959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21590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mean,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 minimum</a:t>
            </a:r>
            <a:endParaRPr sz="1600">
              <a:latin typeface="Calibri"/>
              <a:cs typeface="Calibri"/>
            </a:endParaRPr>
          </a:p>
          <a:p>
            <a:pPr marL="91440" marR="234315" indent="78740">
              <a:lnSpc>
                <a:spcPts val="3340"/>
              </a:lnSpc>
              <a:spcBef>
                <a:spcPts val="5"/>
              </a:spcBef>
            </a:pPr>
            <a:r>
              <a:rPr sz="280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r>
              <a:rPr sz="28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linear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search</a:t>
            </a:r>
            <a:r>
              <a:rPr sz="2800" b="1" spc="-1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on</a:t>
            </a:r>
            <a:endParaRPr sz="2800">
              <a:latin typeface="Calibri"/>
              <a:cs typeface="Calibri"/>
            </a:endParaRPr>
          </a:p>
          <a:p>
            <a:pPr marL="91440">
              <a:lnSpc>
                <a:spcPts val="3250"/>
              </a:lnSpc>
            </a:pP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800">
              <a:latin typeface="Calibri"/>
              <a:cs typeface="Calibri"/>
            </a:endParaRPr>
          </a:p>
          <a:p>
            <a:pPr marL="91440" marR="370840">
              <a:lnSpc>
                <a:spcPts val="1910"/>
              </a:lnSpc>
              <a:spcBef>
                <a:spcPts val="17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81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24828"/>
            <a:ext cx="9144000" cy="6785609"/>
            <a:chOff x="0" y="24828"/>
            <a:chExt cx="9144000" cy="6785609"/>
          </a:xfrm>
        </p:grpSpPr>
        <p:sp>
          <p:nvSpPr>
            <p:cNvPr id="9" name="object 9"/>
            <p:cNvSpPr/>
            <p:nvPr/>
          </p:nvSpPr>
          <p:spPr>
            <a:xfrm>
              <a:off x="1828800" y="4038598"/>
              <a:ext cx="7239000" cy="2743200"/>
            </a:xfrm>
            <a:custGeom>
              <a:avLst/>
              <a:gdLst/>
              <a:ahLst/>
              <a:cxnLst/>
              <a:rect l="l" t="t" r="r" b="b"/>
              <a:pathLst>
                <a:path w="7239000" h="2743200">
                  <a:moveTo>
                    <a:pt x="0" y="2743199"/>
                  </a:moveTo>
                  <a:lnTo>
                    <a:pt x="7239000" y="2743199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2743199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24828"/>
              <a:ext cx="9144000" cy="584835"/>
            </a:xfrm>
            <a:custGeom>
              <a:avLst/>
              <a:gdLst/>
              <a:ahLst/>
              <a:cxnLst/>
              <a:rect l="l" t="t" r="r" b="b"/>
              <a:pathLst>
                <a:path w="9144000" h="584835">
                  <a:moveTo>
                    <a:pt x="9144000" y="0"/>
                  </a:moveTo>
                  <a:lnTo>
                    <a:pt x="0" y="0"/>
                  </a:lnTo>
                  <a:lnTo>
                    <a:pt x="0" y="584771"/>
                  </a:lnTo>
                  <a:lnTo>
                    <a:pt x="9144000" y="584771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7637" y="32131"/>
            <a:ext cx="89515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Program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to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search</a:t>
            </a:r>
            <a:r>
              <a:rPr sz="2800" u="sng" spc="-5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an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element</a:t>
            </a:r>
            <a:r>
              <a:rPr sz="2800" u="sng" spc="-3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in</a:t>
            </a:r>
            <a:r>
              <a:rPr sz="2800" u="sng" spc="-6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the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2800" u="sng" spc="-3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3200" u="sng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(LINEAR</a:t>
            </a:r>
            <a:r>
              <a:rPr sz="3200" u="sng" spc="-90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 </a:t>
            </a:r>
            <a:r>
              <a:rPr sz="3200" u="sng" spc="-10" dirty="0">
                <a:solidFill>
                  <a:srgbClr val="FFFF00"/>
                </a:solidFill>
                <a:uFill>
                  <a:solidFill>
                    <a:srgbClr val="FFC000"/>
                  </a:solidFill>
                </a:uFill>
              </a:rPr>
              <a:t>SEARCH)</a:t>
            </a:r>
            <a:endParaRPr sz="32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52600" y="838198"/>
            <a:ext cx="7315200" cy="6019800"/>
            <a:chOff x="1752600" y="838198"/>
            <a:chExt cx="7315200" cy="60198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00" y="944747"/>
              <a:ext cx="7162800" cy="580670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90700" y="876298"/>
              <a:ext cx="7239000" cy="5943600"/>
            </a:xfrm>
            <a:custGeom>
              <a:avLst/>
              <a:gdLst/>
              <a:ahLst/>
              <a:cxnLst/>
              <a:rect l="l" t="t" r="r" b="b"/>
              <a:pathLst>
                <a:path w="7239000" h="5943600">
                  <a:moveTo>
                    <a:pt x="0" y="5943600"/>
                  </a:moveTo>
                  <a:lnTo>
                    <a:pt x="7239000" y="5943600"/>
                  </a:lnTo>
                  <a:lnTo>
                    <a:pt x="7239000" y="0"/>
                  </a:lnTo>
                  <a:lnTo>
                    <a:pt x="0" y="0"/>
                  </a:lnTo>
                  <a:lnTo>
                    <a:pt x="0" y="5943600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0" y="1143038"/>
            <a:ext cx="1752600" cy="477075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Intro</a:t>
            </a:r>
            <a:endParaRPr sz="1600">
              <a:latin typeface="Calibri"/>
              <a:cs typeface="Calibri"/>
            </a:endParaRPr>
          </a:p>
          <a:p>
            <a:pPr marL="91440" marR="140335">
              <a:lnSpc>
                <a:spcPts val="1910"/>
              </a:lnSpc>
              <a:spcBef>
                <a:spcPts val="75"/>
              </a:spcBef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6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50" dirty="0">
                <a:solidFill>
                  <a:srgbClr val="7E7E7E"/>
                </a:solidFill>
                <a:latin typeface="Calibri"/>
                <a:cs typeface="Calibri"/>
              </a:rPr>
              <a:t>a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860"/>
              </a:lnSpc>
            </a:pPr>
            <a:r>
              <a:rPr sz="16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Functions/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methods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1914"/>
              </a:lnSpc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600">
              <a:latin typeface="Calibri"/>
              <a:cs typeface="Calibri"/>
            </a:endParaRPr>
          </a:p>
          <a:p>
            <a:pPr marL="91440" marR="215900">
              <a:lnSpc>
                <a:spcPts val="1920"/>
              </a:lnSpc>
              <a:spcBef>
                <a:spcPts val="6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6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mean,</a:t>
            </a:r>
            <a:r>
              <a:rPr sz="16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maximum, minimum</a:t>
            </a:r>
            <a:endParaRPr sz="1600">
              <a:latin typeface="Calibri"/>
              <a:cs typeface="Calibri"/>
            </a:endParaRPr>
          </a:p>
          <a:p>
            <a:pPr marL="91440" marR="313690" indent="43815">
              <a:lnSpc>
                <a:spcPts val="1910"/>
              </a:lnSpc>
              <a:spcBef>
                <a:spcPts val="20"/>
              </a:spcBef>
            </a:pPr>
            <a:r>
              <a:rPr sz="16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600" spc="-5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6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7E7E7E"/>
                </a:solidFill>
                <a:latin typeface="Calibri"/>
                <a:cs typeface="Calibri"/>
              </a:rPr>
              <a:t>search </a:t>
            </a:r>
            <a:r>
              <a:rPr sz="16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6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600">
              <a:latin typeface="Calibri"/>
              <a:cs typeface="Calibri"/>
            </a:endParaRPr>
          </a:p>
          <a:p>
            <a:pPr marL="91440">
              <a:lnSpc>
                <a:spcPts val="3225"/>
              </a:lnSpc>
            </a:pPr>
            <a:r>
              <a:rPr sz="2800" spc="-50" dirty="0">
                <a:solidFill>
                  <a:srgbClr val="FFFF00"/>
                </a:solidFill>
                <a:latin typeface="Wingdings"/>
                <a:cs typeface="Wingdings"/>
              </a:rPr>
              <a:t></a:t>
            </a:r>
            <a:endParaRPr sz="2800">
              <a:latin typeface="Wingdings"/>
              <a:cs typeface="Wingdings"/>
            </a:endParaRPr>
          </a:p>
          <a:p>
            <a:pPr marL="91440" marR="172720">
              <a:lnSpc>
                <a:spcPts val="336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counting </a:t>
            </a:r>
            <a:r>
              <a:rPr sz="2800" b="1" spc="-25" dirty="0">
                <a:solidFill>
                  <a:srgbClr val="FFFF00"/>
                </a:solidFill>
                <a:latin typeface="Calibri"/>
                <a:cs typeface="Calibri"/>
              </a:rPr>
              <a:t>the 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frequency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64350" y="4963185"/>
            <a:ext cx="1441450" cy="523240"/>
          </a:xfrm>
          <a:prstGeom prst="rect">
            <a:avLst/>
          </a:prstGeom>
          <a:solidFill>
            <a:srgbClr val="C00000"/>
          </a:solidFill>
        </p:spPr>
        <p:txBody>
          <a:bodyPr vert="horz" wrap="square" lIns="0" tIns="2349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5"/>
              </a:spcBef>
            </a:pPr>
            <a:r>
              <a:rPr sz="28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OUTPUT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828800" y="4267198"/>
            <a:ext cx="7239000" cy="2514600"/>
          </a:xfrm>
          <a:custGeom>
            <a:avLst/>
            <a:gdLst/>
            <a:ahLst/>
            <a:cxnLst/>
            <a:rect l="l" t="t" r="r" b="b"/>
            <a:pathLst>
              <a:path w="7239000" h="2514600">
                <a:moveTo>
                  <a:pt x="0" y="2514599"/>
                </a:moveTo>
                <a:lnTo>
                  <a:pt x="7239000" y="2514599"/>
                </a:lnTo>
                <a:lnTo>
                  <a:pt x="7239000" y="0"/>
                </a:lnTo>
                <a:lnTo>
                  <a:pt x="0" y="0"/>
                </a:lnTo>
                <a:lnTo>
                  <a:pt x="0" y="2514599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9144000" y="0"/>
                </a:moveTo>
                <a:lnTo>
                  <a:pt x="0" y="0"/>
                </a:lnTo>
                <a:lnTo>
                  <a:pt x="0" y="769442"/>
                </a:lnTo>
                <a:lnTo>
                  <a:pt x="9144000" y="769442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540" y="16256"/>
            <a:ext cx="8897620" cy="1083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125" algn="ctr">
              <a:lnSpc>
                <a:spcPts val="2385"/>
              </a:lnSpc>
              <a:spcBef>
                <a:spcPts val="100"/>
              </a:spcBef>
            </a:pP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Program</a:t>
            </a:r>
            <a:r>
              <a:rPr sz="2000" b="1" u="sng" spc="-3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to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count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frequency</a:t>
            </a:r>
            <a:r>
              <a:rPr sz="20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(/no.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times</a:t>
            </a:r>
            <a:r>
              <a:rPr sz="2000" b="1" u="sng" spc="-4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1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occurrence)</a:t>
            </a:r>
            <a:r>
              <a:rPr sz="20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of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an</a:t>
            </a:r>
            <a:r>
              <a:rPr sz="20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element</a:t>
            </a:r>
            <a:r>
              <a:rPr sz="2000" b="1" u="sng" spc="-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the</a:t>
            </a:r>
            <a:r>
              <a:rPr sz="2000" b="1" u="sng" spc="-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2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</a:t>
            </a:r>
            <a:endParaRPr sz="2000">
              <a:latin typeface="Calibri"/>
              <a:cs typeface="Calibri"/>
            </a:endParaRPr>
          </a:p>
          <a:p>
            <a:pPr marL="241935" algn="ctr">
              <a:lnSpc>
                <a:spcPts val="2865"/>
              </a:lnSpc>
            </a:pPr>
            <a:r>
              <a:rPr sz="24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(FREQUENCY</a:t>
            </a:r>
            <a:r>
              <a:rPr sz="2400" b="1" u="sng" spc="-6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COUNT)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9225" y="461594"/>
            <a:ext cx="630936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Bibliograhy</a:t>
            </a:r>
            <a:r>
              <a:rPr sz="4400" u="sng" spc="-9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and</a:t>
            </a:r>
            <a:r>
              <a:rPr sz="4400" u="sng" spc="-6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 </a:t>
            </a:r>
            <a:r>
              <a:rPr sz="44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References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35940" y="1510703"/>
            <a:ext cx="7235190" cy="334264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70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Google</a:t>
            </a:r>
            <a:endParaRPr sz="3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4965" algn="l"/>
              </a:tabLst>
            </a:pPr>
            <a:r>
              <a:rPr sz="3200" spc="-10" dirty="0">
                <a:latin typeface="Calibri"/>
                <a:cs typeface="Calibri"/>
              </a:rPr>
              <a:t>Wikipedia</a:t>
            </a:r>
            <a:endParaRPr sz="3200">
              <a:latin typeface="Calibri"/>
              <a:cs typeface="Calibri"/>
            </a:endParaRPr>
          </a:p>
          <a:p>
            <a:pPr marL="355600" marR="43624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XI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Computer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Science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Sumita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Arora, </a:t>
            </a:r>
            <a:r>
              <a:rPr sz="3200" dirty="0">
                <a:latin typeface="Calibri"/>
                <a:cs typeface="Calibri"/>
              </a:rPr>
              <a:t>Dhanpat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Rai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Publication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2020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Edition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XI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Informatics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Practices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Sumita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Arora, </a:t>
            </a:r>
            <a:r>
              <a:rPr sz="3200" dirty="0">
                <a:latin typeface="Calibri"/>
                <a:cs typeface="Calibri"/>
              </a:rPr>
              <a:t>Dhanpat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Rai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Publication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2020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Edition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2669" y="-120040"/>
            <a:ext cx="6043295" cy="1435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0160" algn="ctr">
              <a:lnSpc>
                <a:spcPct val="100000"/>
              </a:lnSpc>
              <a:spcBef>
                <a:spcPts val="585"/>
              </a:spcBef>
            </a:pPr>
            <a:r>
              <a:rPr sz="5400" i="1" u="none" spc="-515" dirty="0">
                <a:solidFill>
                  <a:srgbClr val="FF0000"/>
                </a:solidFill>
                <a:latin typeface="Calibri"/>
                <a:cs typeface="Calibri"/>
              </a:rPr>
              <a:t>Programming</a:t>
            </a:r>
            <a:r>
              <a:rPr sz="5400" i="1" u="none" spc="-3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u="none" spc="-595" dirty="0">
                <a:solidFill>
                  <a:srgbClr val="FF0000"/>
                </a:solidFill>
                <a:latin typeface="Georgia"/>
                <a:cs typeface="Georgia"/>
              </a:rPr>
              <a:t>is</a:t>
            </a:r>
            <a:r>
              <a:rPr i="1" u="none" spc="-15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i="1" u="none" spc="-860" dirty="0">
                <a:solidFill>
                  <a:srgbClr val="FF0000"/>
                </a:solidFill>
                <a:latin typeface="Georgia"/>
                <a:cs typeface="Georgia"/>
              </a:rPr>
              <a:t>an</a:t>
            </a:r>
            <a:r>
              <a:rPr i="1" u="none" spc="-13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i="1" u="none" spc="-430" dirty="0">
                <a:solidFill>
                  <a:srgbClr val="FF0000"/>
                </a:solidFill>
                <a:latin typeface="Georgia"/>
                <a:cs typeface="Georgia"/>
              </a:rPr>
              <a:t>ART….</a:t>
            </a:r>
            <a:endParaRPr sz="54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sz="3200" i="1" u="none" spc="-175" dirty="0">
                <a:solidFill>
                  <a:srgbClr val="FF0000"/>
                </a:solidFill>
                <a:latin typeface="Calibri"/>
                <a:cs typeface="Calibri"/>
              </a:rPr>
              <a:t>Add</a:t>
            </a:r>
            <a:r>
              <a:rPr sz="3200" i="1" u="none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0" dirty="0">
                <a:solidFill>
                  <a:srgbClr val="FF0000"/>
                </a:solidFill>
                <a:latin typeface="Calibri"/>
                <a:cs typeface="Calibri"/>
              </a:rPr>
              <a:t>colours</a:t>
            </a:r>
            <a:r>
              <a:rPr sz="3200" i="1" u="none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3200" i="1" u="none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dirty="0">
                <a:solidFill>
                  <a:srgbClr val="FF0000"/>
                </a:solidFill>
                <a:latin typeface="Calibri"/>
                <a:cs typeface="Calibri"/>
              </a:rPr>
              <a:t>it</a:t>
            </a:r>
            <a:r>
              <a:rPr sz="3200" i="1" u="none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8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3200" i="1" u="none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90" dirty="0">
                <a:solidFill>
                  <a:srgbClr val="FF0000"/>
                </a:solidFill>
                <a:latin typeface="Calibri"/>
                <a:cs typeface="Calibri"/>
              </a:rPr>
              <a:t>make</a:t>
            </a:r>
            <a:r>
              <a:rPr sz="3200" i="1" u="none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254" dirty="0">
                <a:solidFill>
                  <a:srgbClr val="FF0000"/>
                </a:solidFill>
                <a:latin typeface="Calibri"/>
                <a:cs typeface="Calibri"/>
              </a:rPr>
              <a:t>your</a:t>
            </a:r>
            <a:r>
              <a:rPr sz="3200" i="1" u="none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u="none" spc="-310" dirty="0">
                <a:solidFill>
                  <a:srgbClr val="FF0000"/>
                </a:solidFill>
                <a:latin typeface="Calibri"/>
                <a:cs typeface="Calibri"/>
              </a:rPr>
              <a:t>own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1960">
              <a:lnSpc>
                <a:spcPct val="100000"/>
              </a:lnSpc>
              <a:spcBef>
                <a:spcPts val="100"/>
              </a:spcBef>
            </a:pPr>
            <a:r>
              <a:rPr sz="5400" u="sng" dirty="0">
                <a:uFill>
                  <a:solidFill>
                    <a:srgbClr val="FFC000"/>
                  </a:solidFill>
                </a:uFill>
              </a:rPr>
              <a:t>INDEXING</a:t>
            </a:r>
            <a:r>
              <a:rPr sz="5400" u="sng" spc="-5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in</a:t>
            </a:r>
            <a:r>
              <a:rPr sz="5400" u="sng" spc="-2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a</a:t>
            </a:r>
            <a:r>
              <a:rPr sz="5400" u="sng" spc="-20" dirty="0">
                <a:uFill>
                  <a:solidFill>
                    <a:srgbClr val="FFC000"/>
                  </a:solidFill>
                </a:uFill>
              </a:rPr>
              <a:t> LIST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5375909" y="2473578"/>
            <a:ext cx="2736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92036" y="2473578"/>
            <a:ext cx="2730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3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806700" y="2763773"/>
            <a:ext cx="6273800" cy="678180"/>
            <a:chOff x="2806700" y="2763773"/>
            <a:chExt cx="6273800" cy="678180"/>
          </a:xfrm>
        </p:grpSpPr>
        <p:sp>
          <p:nvSpPr>
            <p:cNvPr id="7" name="object 7"/>
            <p:cNvSpPr/>
            <p:nvPr/>
          </p:nvSpPr>
          <p:spPr>
            <a:xfrm>
              <a:off x="2819400" y="2776473"/>
              <a:ext cx="6248400" cy="652780"/>
            </a:xfrm>
            <a:custGeom>
              <a:avLst/>
              <a:gdLst/>
              <a:ahLst/>
              <a:cxnLst/>
              <a:rect l="l" t="t" r="r" b="b"/>
              <a:pathLst>
                <a:path w="6248400" h="652779">
                  <a:moveTo>
                    <a:pt x="326263" y="0"/>
                  </a:moveTo>
                  <a:lnTo>
                    <a:pt x="0" y="326263"/>
                  </a:lnTo>
                  <a:lnTo>
                    <a:pt x="326263" y="652526"/>
                  </a:lnTo>
                  <a:lnTo>
                    <a:pt x="326263" y="489458"/>
                  </a:lnTo>
                  <a:lnTo>
                    <a:pt x="6248400" y="489458"/>
                  </a:lnTo>
                  <a:lnTo>
                    <a:pt x="6248400" y="163195"/>
                  </a:lnTo>
                  <a:lnTo>
                    <a:pt x="326263" y="163195"/>
                  </a:lnTo>
                  <a:lnTo>
                    <a:pt x="32626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19400" y="2776473"/>
              <a:ext cx="6248400" cy="652780"/>
            </a:xfrm>
            <a:custGeom>
              <a:avLst/>
              <a:gdLst/>
              <a:ahLst/>
              <a:cxnLst/>
              <a:rect l="l" t="t" r="r" b="b"/>
              <a:pathLst>
                <a:path w="6248400" h="652779">
                  <a:moveTo>
                    <a:pt x="6248400" y="163195"/>
                  </a:moveTo>
                  <a:lnTo>
                    <a:pt x="326263" y="163195"/>
                  </a:lnTo>
                  <a:lnTo>
                    <a:pt x="326263" y="0"/>
                  </a:lnTo>
                  <a:lnTo>
                    <a:pt x="0" y="326263"/>
                  </a:lnTo>
                  <a:lnTo>
                    <a:pt x="326263" y="652526"/>
                  </a:lnTo>
                  <a:lnTo>
                    <a:pt x="326263" y="489458"/>
                  </a:lnTo>
                  <a:lnTo>
                    <a:pt x="6248400" y="489458"/>
                  </a:lnTo>
                  <a:lnTo>
                    <a:pt x="6248400" y="16319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244723" y="2375020"/>
            <a:ext cx="1793239" cy="87756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11760">
              <a:lnSpc>
                <a:spcPct val="100000"/>
              </a:lnSpc>
              <a:spcBef>
                <a:spcPts val="875"/>
              </a:spcBef>
              <a:tabLst>
                <a:tab pos="1127760" algn="l"/>
              </a:tabLst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6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B</a:t>
            </a:r>
            <a:r>
              <a:rPr sz="2000" b="1" spc="1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K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W</a:t>
            </a:r>
            <a:r>
              <a:rPr sz="2000" b="1" spc="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87956" y="2921635"/>
            <a:ext cx="9893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00" b="1" spc="1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25926" y="2375020"/>
            <a:ext cx="1795780" cy="877569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494665">
              <a:lnSpc>
                <a:spcPct val="100000"/>
              </a:lnSpc>
              <a:spcBef>
                <a:spcPts val="875"/>
              </a:spcBef>
              <a:tabLst>
                <a:tab pos="1510665" algn="l"/>
              </a:tabLst>
            </a:pP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60" dirty="0">
                <a:solidFill>
                  <a:srgbClr val="C00000"/>
                </a:solidFill>
                <a:latin typeface="Calibri"/>
                <a:cs typeface="Calibri"/>
              </a:rPr>
              <a:t>2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	</a:t>
            </a:r>
            <a:r>
              <a:rPr sz="2400" b="1" spc="-2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2400" b="1" spc="-50" dirty="0">
                <a:solidFill>
                  <a:srgbClr val="C00000"/>
                </a:solidFill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D</a:t>
            </a:r>
            <a:r>
              <a:rPr sz="2000" b="1" spc="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2000" b="1" spc="1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E</a:t>
            </a:r>
            <a:r>
              <a:rPr sz="2000" b="1" spc="1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000" b="1" spc="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r>
              <a:rPr sz="2000" b="1" spc="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000" b="1" spc="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C00000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965450" y="1641348"/>
          <a:ext cx="6184900" cy="866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05435">
                <a:tc>
                  <a:txBody>
                    <a:bodyPr/>
                    <a:lstStyle/>
                    <a:p>
                      <a:pPr marL="190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280"/>
                        </a:lnSpc>
                      </a:pPr>
                      <a:r>
                        <a:rPr sz="2400" b="1" spc="-50" dirty="0">
                          <a:solidFill>
                            <a:srgbClr val="00AF5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30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40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50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3200" b="1" spc="-25" dirty="0">
                          <a:solidFill>
                            <a:srgbClr val="0000FF"/>
                          </a:solidFill>
                          <a:latin typeface="Calibri"/>
                          <a:cs typeface="Calibri"/>
                        </a:rPr>
                        <a:t>60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2806700" y="1054100"/>
            <a:ext cx="6350000" cy="678180"/>
            <a:chOff x="2806700" y="1054100"/>
            <a:chExt cx="6350000" cy="678180"/>
          </a:xfrm>
        </p:grpSpPr>
        <p:sp>
          <p:nvSpPr>
            <p:cNvPr id="14" name="object 14"/>
            <p:cNvSpPr/>
            <p:nvPr/>
          </p:nvSpPr>
          <p:spPr>
            <a:xfrm>
              <a:off x="2819400" y="1066800"/>
              <a:ext cx="6324600" cy="652780"/>
            </a:xfrm>
            <a:custGeom>
              <a:avLst/>
              <a:gdLst/>
              <a:ahLst/>
              <a:cxnLst/>
              <a:rect l="l" t="t" r="r" b="b"/>
              <a:pathLst>
                <a:path w="6324600" h="652780">
                  <a:moveTo>
                    <a:pt x="5998336" y="0"/>
                  </a:moveTo>
                  <a:lnTo>
                    <a:pt x="5998336" y="163067"/>
                  </a:lnTo>
                  <a:lnTo>
                    <a:pt x="0" y="163067"/>
                  </a:lnTo>
                  <a:lnTo>
                    <a:pt x="0" y="489330"/>
                  </a:lnTo>
                  <a:lnTo>
                    <a:pt x="5998336" y="489330"/>
                  </a:lnTo>
                  <a:lnTo>
                    <a:pt x="5998336" y="652526"/>
                  </a:lnTo>
                  <a:lnTo>
                    <a:pt x="6324600" y="326263"/>
                  </a:lnTo>
                  <a:lnTo>
                    <a:pt x="599833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19400" y="1066800"/>
              <a:ext cx="6324600" cy="652780"/>
            </a:xfrm>
            <a:custGeom>
              <a:avLst/>
              <a:gdLst/>
              <a:ahLst/>
              <a:cxnLst/>
              <a:rect l="l" t="t" r="r" b="b"/>
              <a:pathLst>
                <a:path w="6324600" h="652780">
                  <a:moveTo>
                    <a:pt x="0" y="163067"/>
                  </a:moveTo>
                  <a:lnTo>
                    <a:pt x="5998336" y="163067"/>
                  </a:lnTo>
                  <a:lnTo>
                    <a:pt x="5998336" y="0"/>
                  </a:lnTo>
                  <a:lnTo>
                    <a:pt x="6324600" y="326263"/>
                  </a:lnTo>
                  <a:lnTo>
                    <a:pt x="5998336" y="652526"/>
                  </a:lnTo>
                  <a:lnTo>
                    <a:pt x="5998336" y="489330"/>
                  </a:lnTo>
                  <a:lnTo>
                    <a:pt x="0" y="489330"/>
                  </a:lnTo>
                  <a:lnTo>
                    <a:pt x="0" y="16306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903347" y="1177797"/>
            <a:ext cx="59105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96795" algn="l"/>
                <a:tab pos="3898900" algn="l"/>
              </a:tabLst>
            </a:pP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F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W</a:t>
            </a:r>
            <a:r>
              <a:rPr sz="2400" b="1" spc="-6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A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D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5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X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	D</a:t>
            </a:r>
            <a:r>
              <a:rPr sz="2400" b="1" spc="4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R</a:t>
            </a:r>
            <a:r>
              <a:rPr sz="2400" b="1" spc="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E</a:t>
            </a:r>
            <a:r>
              <a:rPr sz="2400" b="1" spc="1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C</a:t>
            </a:r>
            <a:r>
              <a:rPr sz="2400" b="1" spc="6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T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I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AF50"/>
                </a:solidFill>
                <a:latin typeface="Calibri"/>
                <a:cs typeface="Calibri"/>
              </a:rPr>
              <a:t>O</a:t>
            </a:r>
            <a:r>
              <a:rPr sz="2400" b="1" spc="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AF50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95600" y="3886155"/>
            <a:ext cx="6172200" cy="2924175"/>
          </a:xfrm>
          <a:prstGeom prst="rect">
            <a:avLst/>
          </a:prstGeom>
          <a:solidFill>
            <a:srgbClr val="FFFFCC"/>
          </a:solidFill>
          <a:ln w="12700">
            <a:solidFill>
              <a:srgbClr val="79182D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80"/>
              </a:spcBef>
            </a:pPr>
            <a:r>
              <a:rPr sz="28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NOTE:-</a:t>
            </a:r>
            <a:endParaRPr sz="2800">
              <a:latin typeface="Calibri"/>
              <a:cs typeface="Calibri"/>
            </a:endParaRPr>
          </a:p>
          <a:p>
            <a:pPr marL="92075" marR="365760">
              <a:lnSpc>
                <a:spcPct val="100000"/>
              </a:lnSpc>
              <a:spcBef>
                <a:spcPts val="60"/>
              </a:spcBef>
            </a:pP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index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(also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called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subscript)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is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numbered </a:t>
            </a:r>
            <a:r>
              <a:rPr sz="2000" b="1" dirty="0">
                <a:latin typeface="Calibri"/>
                <a:cs typeface="Calibri"/>
              </a:rPr>
              <a:t>position</a:t>
            </a:r>
            <a:r>
              <a:rPr sz="2000" b="1" spc="-8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letter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LIST.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python,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indices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begin </a:t>
            </a:r>
            <a:r>
              <a:rPr sz="2000" b="1" spc="-20" dirty="0">
                <a:latin typeface="Calibri"/>
                <a:cs typeface="Calibri"/>
              </a:rPr>
              <a:t>from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3304"/>
              </a:lnSpc>
            </a:pP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0,1,2,…. upto</a:t>
            </a:r>
            <a:r>
              <a:rPr sz="2800" b="1" spc="-3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(length-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1)</a:t>
            </a:r>
            <a:r>
              <a:rPr sz="2800" b="1" spc="1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in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the</a:t>
            </a:r>
            <a:r>
              <a:rPr sz="2000" b="1" spc="-2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943735"/>
                </a:solidFill>
                <a:latin typeface="Calibri"/>
                <a:cs typeface="Calibri"/>
              </a:rPr>
              <a:t>forward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2375"/>
              </a:lnSpc>
              <a:spcBef>
                <a:spcPts val="55"/>
              </a:spcBef>
            </a:pP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direction</a:t>
            </a:r>
            <a:r>
              <a:rPr sz="2000" b="1" i="1" spc="35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2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ts val="3335"/>
              </a:lnSpc>
              <a:tabLst>
                <a:tab pos="1841500" algn="l"/>
              </a:tabLst>
            </a:pP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-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1,-</a:t>
            </a:r>
            <a:r>
              <a:rPr sz="2800" b="1" spc="-20" dirty="0">
                <a:solidFill>
                  <a:srgbClr val="943735"/>
                </a:solidFill>
                <a:latin typeface="Calibri"/>
                <a:cs typeface="Calibri"/>
              </a:rPr>
              <a:t>2,-3,…..</a:t>
            </a:r>
            <a:r>
              <a:rPr sz="2800" b="1" dirty="0">
                <a:solidFill>
                  <a:srgbClr val="943735"/>
                </a:solidFill>
                <a:latin typeface="Calibri"/>
                <a:cs typeface="Calibri"/>
              </a:rPr>
              <a:t>	</a:t>
            </a:r>
            <a:r>
              <a:rPr sz="2800" b="1" spc="-10" dirty="0">
                <a:solidFill>
                  <a:srgbClr val="943735"/>
                </a:solidFill>
                <a:latin typeface="Calibri"/>
                <a:cs typeface="Calibri"/>
              </a:rPr>
              <a:t>(-</a:t>
            </a:r>
            <a:r>
              <a:rPr sz="2800" b="1" spc="-25" dirty="0">
                <a:solidFill>
                  <a:srgbClr val="943735"/>
                </a:solidFill>
                <a:latin typeface="Calibri"/>
                <a:cs typeface="Calibri"/>
              </a:rPr>
              <a:t>length)</a:t>
            </a:r>
            <a:r>
              <a:rPr sz="2800" b="1" spc="-150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943735"/>
                </a:solidFill>
                <a:latin typeface="Calibri"/>
                <a:cs typeface="Calibri"/>
              </a:rPr>
              <a:t>in the </a:t>
            </a:r>
            <a:r>
              <a:rPr sz="2000" b="1" i="1" dirty="0">
                <a:solidFill>
                  <a:srgbClr val="943735"/>
                </a:solidFill>
                <a:latin typeface="Calibri"/>
                <a:cs typeface="Calibri"/>
              </a:rPr>
              <a:t>backward</a:t>
            </a:r>
            <a:r>
              <a:rPr sz="2000" b="1" i="1" spc="-45" dirty="0">
                <a:solidFill>
                  <a:srgbClr val="943735"/>
                </a:solidFill>
                <a:latin typeface="Calibri"/>
                <a:cs typeface="Calibri"/>
              </a:rPr>
              <a:t> </a:t>
            </a:r>
            <a:r>
              <a:rPr sz="2000" b="1" i="1" spc="-10" dirty="0">
                <a:solidFill>
                  <a:srgbClr val="943735"/>
                </a:solidFill>
                <a:latin typeface="Calibri"/>
                <a:cs typeface="Calibri"/>
              </a:rPr>
              <a:t>direction</a:t>
            </a:r>
            <a:r>
              <a:rPr sz="2000" b="1" i="1" spc="-10" dirty="0">
                <a:solidFill>
                  <a:srgbClr val="E36C09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5"/>
              </a:spcBef>
            </a:pPr>
            <a:r>
              <a:rPr sz="2000" b="1" i="1" dirty="0">
                <a:latin typeface="Calibri"/>
                <a:cs typeface="Calibri"/>
              </a:rPr>
              <a:t>where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length</a:t>
            </a:r>
            <a:r>
              <a:rPr sz="2000" b="1" i="1" spc="-5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is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b="1" i="1" spc="-3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length</a:t>
            </a:r>
            <a:r>
              <a:rPr sz="2000" b="1" i="1" spc="-40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of</a:t>
            </a:r>
            <a:r>
              <a:rPr sz="2000" b="1" i="1" spc="-25" dirty="0">
                <a:latin typeface="Calibri"/>
                <a:cs typeface="Calibri"/>
              </a:rPr>
              <a:t> </a:t>
            </a:r>
            <a:r>
              <a:rPr sz="2000" b="1" i="1" dirty="0">
                <a:latin typeface="Calibri"/>
                <a:cs typeface="Calibri"/>
              </a:rPr>
              <a:t>the</a:t>
            </a:r>
            <a:r>
              <a:rPr sz="2000" b="1" i="1" spc="-30" dirty="0">
                <a:latin typeface="Calibri"/>
                <a:cs typeface="Calibri"/>
              </a:rPr>
              <a:t> </a:t>
            </a:r>
            <a:r>
              <a:rPr sz="2000" b="1" i="1" spc="-10" dirty="0">
                <a:latin typeface="Calibri"/>
                <a:cs typeface="Calibri"/>
              </a:rPr>
              <a:t>List.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0" y="1631683"/>
            <a:ext cx="2667000" cy="443230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</a:t>
            </a:r>
            <a:r>
              <a:rPr sz="28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1005840">
              <a:lnSpc>
                <a:spcPts val="2145"/>
              </a:lnSpc>
              <a:spcBef>
                <a:spcPts val="8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431165">
              <a:lnSpc>
                <a:spcPts val="2865"/>
              </a:lnSpc>
            </a:pP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Indexing</a:t>
            </a:r>
            <a:r>
              <a:rPr sz="24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in</a:t>
            </a:r>
            <a:r>
              <a:rPr sz="24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979805" marR="134620" indent="-12700">
              <a:lnSpc>
                <a:spcPct val="107200"/>
              </a:lnSpc>
              <a:spcBef>
                <a:spcPts val="44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 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7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1957" y="-11226"/>
            <a:ext cx="37217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77465" algn="l"/>
              </a:tabLst>
            </a:pPr>
            <a:r>
              <a:rPr u="sng" spc="-35" dirty="0">
                <a:uFill>
                  <a:solidFill>
                    <a:srgbClr val="FFC000"/>
                  </a:solidFill>
                </a:uFill>
              </a:rPr>
              <a:t>CREATION</a:t>
            </a:r>
            <a:r>
              <a:rPr u="sng" spc="-1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spc="-25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5400" u="sng" spc="-20" dirty="0">
                <a:uFill>
                  <a:solidFill>
                    <a:srgbClr val="FFC000"/>
                  </a:solidFill>
                </a:uFill>
              </a:rPr>
              <a:t>LIST</a:t>
            </a:r>
            <a:endParaRPr sz="5400"/>
          </a:p>
        </p:txBody>
      </p:sp>
      <p:grpSp>
        <p:nvGrpSpPr>
          <p:cNvPr id="4" name="object 4"/>
          <p:cNvGrpSpPr/>
          <p:nvPr/>
        </p:nvGrpSpPr>
        <p:grpSpPr>
          <a:xfrm>
            <a:off x="2686050" y="1498727"/>
            <a:ext cx="3192780" cy="2786380"/>
            <a:chOff x="2686050" y="1498727"/>
            <a:chExt cx="3192780" cy="27863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9848" y="1555877"/>
              <a:ext cx="2999074" cy="26480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14625" y="1527302"/>
              <a:ext cx="3135630" cy="2729230"/>
            </a:xfrm>
            <a:custGeom>
              <a:avLst/>
              <a:gdLst/>
              <a:ahLst/>
              <a:cxnLst/>
              <a:rect l="l" t="t" r="r" b="b"/>
              <a:pathLst>
                <a:path w="3135629" h="2729229">
                  <a:moveTo>
                    <a:pt x="0" y="2728976"/>
                  </a:moveTo>
                  <a:lnTo>
                    <a:pt x="3135629" y="2728976"/>
                  </a:lnTo>
                  <a:lnTo>
                    <a:pt x="3135629" y="0"/>
                  </a:lnTo>
                  <a:lnTo>
                    <a:pt x="0" y="0"/>
                  </a:lnTo>
                  <a:lnTo>
                    <a:pt x="0" y="2728976"/>
                  </a:lnTo>
                  <a:close/>
                </a:path>
              </a:pathLst>
            </a:custGeom>
            <a:ln w="5714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990850" y="4667250"/>
            <a:ext cx="2171700" cy="2028825"/>
            <a:chOff x="2990850" y="4667250"/>
            <a:chExt cx="2171700" cy="20288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0420" y="4762844"/>
              <a:ext cx="1972558" cy="187608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019425" y="4695825"/>
              <a:ext cx="2114550" cy="1971675"/>
            </a:xfrm>
            <a:custGeom>
              <a:avLst/>
              <a:gdLst/>
              <a:ahLst/>
              <a:cxnLst/>
              <a:rect l="l" t="t" r="r" b="b"/>
              <a:pathLst>
                <a:path w="2114550" h="1971675">
                  <a:moveTo>
                    <a:pt x="0" y="1971675"/>
                  </a:moveTo>
                  <a:lnTo>
                    <a:pt x="2114550" y="1971675"/>
                  </a:lnTo>
                  <a:lnTo>
                    <a:pt x="2114550" y="0"/>
                  </a:lnTo>
                  <a:lnTo>
                    <a:pt x="0" y="0"/>
                  </a:lnTo>
                  <a:lnTo>
                    <a:pt x="0" y="1971675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0" y="1516062"/>
            <a:ext cx="2667000" cy="4370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3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793750" marR="326390" indent="81915">
              <a:lnSpc>
                <a:spcPts val="23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452120">
              <a:lnSpc>
                <a:spcPts val="2785"/>
              </a:lnSpc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876300">
              <a:lnSpc>
                <a:spcPct val="100000"/>
              </a:lnSpc>
              <a:spcBef>
                <a:spcPts val="35"/>
              </a:spcBef>
            </a:pP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40" y="938529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43600" y="1526539"/>
            <a:ext cx="3124200" cy="2677795"/>
          </a:xfrm>
          <a:prstGeom prst="rect">
            <a:avLst/>
          </a:prstGeom>
          <a:solidFill>
            <a:srgbClr val="FFFFCC"/>
          </a:solidFill>
          <a:ln w="12700">
            <a:solidFill>
              <a:srgbClr val="79182D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numbers</a:t>
            </a:r>
            <a:r>
              <a:rPr sz="1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4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endParaRPr sz="1400">
              <a:latin typeface="Calibri"/>
              <a:cs typeface="Calibri"/>
            </a:endParaRPr>
          </a:p>
          <a:p>
            <a:pPr marL="92075" marR="107314">
              <a:lnSpc>
                <a:spcPct val="257100"/>
              </a:lnSpc>
              <a:spcBef>
                <a:spcPts val="720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characters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name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mixed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data</a:t>
            </a:r>
            <a:r>
              <a:rPr sz="14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type</a:t>
            </a:r>
            <a:r>
              <a:rPr sz="14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4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endParaRPr sz="14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5"/>
              </a:spcBef>
            </a:pPr>
            <a:r>
              <a:rPr sz="1400" b="1" spc="-20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endParaRPr sz="14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415"/>
              </a:spcBef>
            </a:pP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numbers</a:t>
            </a:r>
            <a:r>
              <a:rPr sz="1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4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14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57800" y="4648237"/>
            <a:ext cx="3810000" cy="1908175"/>
          </a:xfrm>
          <a:prstGeom prst="rect">
            <a:avLst/>
          </a:prstGeom>
          <a:solidFill>
            <a:srgbClr val="FFFFCC"/>
          </a:solidFill>
          <a:ln w="12700">
            <a:solidFill>
              <a:srgbClr val="79182D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Empty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without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endParaRPr sz="16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126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Empty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6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16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Empty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16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created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1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r>
              <a:rPr sz="24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using</a:t>
            </a:r>
            <a:endParaRPr sz="1600">
              <a:latin typeface="Calibri"/>
              <a:cs typeface="Calibri"/>
            </a:endParaRPr>
          </a:p>
          <a:p>
            <a:pPr marL="92075">
              <a:lnSpc>
                <a:spcPct val="100000"/>
              </a:lnSpc>
              <a:spcBef>
                <a:spcPts val="30"/>
              </a:spcBef>
            </a:pP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funcion</a:t>
            </a:r>
            <a:r>
              <a:rPr sz="16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list()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30500" y="2425700"/>
            <a:ext cx="6350000" cy="1787525"/>
            <a:chOff x="2730500" y="2425700"/>
            <a:chExt cx="6350000" cy="17875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57919" y="2438400"/>
              <a:ext cx="6309880" cy="176212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36850" y="2432050"/>
              <a:ext cx="6337300" cy="1774825"/>
            </a:xfrm>
            <a:custGeom>
              <a:avLst/>
              <a:gdLst/>
              <a:ahLst/>
              <a:cxnLst/>
              <a:rect l="l" t="t" r="r" b="b"/>
              <a:pathLst>
                <a:path w="6337300" h="1774825">
                  <a:moveTo>
                    <a:pt x="0" y="1774825"/>
                  </a:moveTo>
                  <a:lnTo>
                    <a:pt x="6337300" y="1774825"/>
                  </a:lnTo>
                  <a:lnTo>
                    <a:pt x="6337300" y="0"/>
                  </a:lnTo>
                  <a:lnTo>
                    <a:pt x="0" y="0"/>
                  </a:lnTo>
                  <a:lnTo>
                    <a:pt x="0" y="1774825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882900" y="4631435"/>
            <a:ext cx="6038850" cy="2011045"/>
            <a:chOff x="2882900" y="4631435"/>
            <a:chExt cx="6038850" cy="20110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7143" y="5800724"/>
              <a:ext cx="5875924" cy="79057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89250" y="5765799"/>
              <a:ext cx="6002020" cy="869950"/>
            </a:xfrm>
            <a:custGeom>
              <a:avLst/>
              <a:gdLst/>
              <a:ahLst/>
              <a:cxnLst/>
              <a:rect l="l" t="t" r="r" b="b"/>
              <a:pathLst>
                <a:path w="6002020" h="869950">
                  <a:moveTo>
                    <a:pt x="0" y="869950"/>
                  </a:moveTo>
                  <a:lnTo>
                    <a:pt x="6002020" y="869950"/>
                  </a:lnTo>
                  <a:lnTo>
                    <a:pt x="6002020" y="0"/>
                  </a:lnTo>
                  <a:lnTo>
                    <a:pt x="0" y="0"/>
                  </a:lnTo>
                  <a:lnTo>
                    <a:pt x="0" y="869950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95600" y="4637785"/>
              <a:ext cx="6019800" cy="1077595"/>
            </a:xfrm>
            <a:custGeom>
              <a:avLst/>
              <a:gdLst/>
              <a:ahLst/>
              <a:cxnLst/>
              <a:rect l="l" t="t" r="r" b="b"/>
              <a:pathLst>
                <a:path w="6019800" h="1077595">
                  <a:moveTo>
                    <a:pt x="0" y="1077214"/>
                  </a:moveTo>
                  <a:lnTo>
                    <a:pt x="6019800" y="1077214"/>
                  </a:lnTo>
                  <a:lnTo>
                    <a:pt x="6019800" y="0"/>
                  </a:lnTo>
                  <a:lnTo>
                    <a:pt x="0" y="0"/>
                  </a:lnTo>
                  <a:lnTo>
                    <a:pt x="0" y="1077214"/>
                  </a:lnTo>
                  <a:close/>
                </a:path>
              </a:pathLst>
            </a:custGeom>
            <a:ln w="12700">
              <a:solidFill>
                <a:srgbClr val="7918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u="sng" dirty="0">
                <a:uFill>
                  <a:solidFill>
                    <a:srgbClr val="FFC000"/>
                  </a:solidFill>
                </a:uFill>
              </a:rPr>
              <a:t>Creation</a:t>
            </a:r>
            <a:r>
              <a:rPr u="sng" spc="-11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u="sng" spc="31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5400" u="sng" spc="-9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spc="-35" dirty="0">
                <a:uFill>
                  <a:solidFill>
                    <a:srgbClr val="FFC000"/>
                  </a:solidFill>
                </a:uFill>
              </a:rPr>
              <a:t>contd..</a:t>
            </a:r>
            <a:r>
              <a:rPr u="sng" spc="-434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(Long</a:t>
            </a:r>
            <a:r>
              <a:rPr sz="2800" u="sng" spc="-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2800" u="sng" spc="-4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and</a:t>
            </a:r>
            <a:r>
              <a:rPr sz="2800" u="sng" spc="-4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2800" u="sng" dirty="0">
                <a:uFill>
                  <a:solidFill>
                    <a:srgbClr val="FFC000"/>
                  </a:solidFill>
                </a:uFill>
              </a:rPr>
              <a:t>Nested</a:t>
            </a:r>
            <a:r>
              <a:rPr sz="2800" u="sng" spc="-10" dirty="0">
                <a:uFill>
                  <a:solidFill>
                    <a:srgbClr val="FFC000"/>
                  </a:solidFill>
                </a:uFill>
              </a:rPr>
              <a:t> List)</a:t>
            </a:r>
            <a:endParaRPr sz="2800"/>
          </a:p>
        </p:txBody>
      </p:sp>
      <p:sp>
        <p:nvSpPr>
          <p:cNvPr id="12" name="object 12"/>
          <p:cNvSpPr/>
          <p:nvPr/>
        </p:nvSpPr>
        <p:spPr>
          <a:xfrm>
            <a:off x="2743200" y="1777428"/>
            <a:ext cx="6324600" cy="584835"/>
          </a:xfrm>
          <a:custGeom>
            <a:avLst/>
            <a:gdLst/>
            <a:ahLst/>
            <a:cxnLst/>
            <a:rect l="l" t="t" r="r" b="b"/>
            <a:pathLst>
              <a:path w="6324600" h="584835">
                <a:moveTo>
                  <a:pt x="0" y="584771"/>
                </a:moveTo>
                <a:lnTo>
                  <a:pt x="6324600" y="584771"/>
                </a:lnTo>
                <a:lnTo>
                  <a:pt x="6324600" y="0"/>
                </a:lnTo>
                <a:lnTo>
                  <a:pt x="0" y="0"/>
                </a:lnTo>
                <a:lnTo>
                  <a:pt x="0" y="584771"/>
                </a:lnTo>
                <a:close/>
              </a:path>
            </a:pathLst>
          </a:custGeom>
          <a:ln w="12700">
            <a:solidFill>
              <a:srgbClr val="7918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71775" y="1783778"/>
            <a:ext cx="6320155" cy="57213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1397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10"/>
              </a:spcBef>
            </a:pP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Creation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0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long</a:t>
            </a:r>
            <a:r>
              <a:rPr sz="32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3200" b="1" spc="-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20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i="1" spc="-10" dirty="0">
                <a:solidFill>
                  <a:srgbClr val="FF0000"/>
                </a:solidFill>
                <a:latin typeface="Calibri"/>
                <a:cs typeface="Calibri"/>
              </a:rPr>
              <a:t>MultiTens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24175" y="4676775"/>
            <a:ext cx="5962650" cy="1057275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4155"/>
              </a:lnSpc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Creation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Nested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with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name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FF0000"/>
                </a:solidFill>
                <a:latin typeface="Calibri"/>
                <a:cs typeface="Calibri"/>
              </a:rPr>
              <a:t>L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that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inside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List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743200" y="1752600"/>
            <a:ext cx="6400800" cy="2514600"/>
          </a:xfrm>
          <a:custGeom>
            <a:avLst/>
            <a:gdLst/>
            <a:ahLst/>
            <a:cxnLst/>
            <a:rect l="l" t="t" r="r" b="b"/>
            <a:pathLst>
              <a:path w="6400800" h="2514600">
                <a:moveTo>
                  <a:pt x="0" y="2514600"/>
                </a:moveTo>
                <a:lnTo>
                  <a:pt x="6400800" y="2514600"/>
                </a:lnTo>
                <a:lnTo>
                  <a:pt x="6400800" y="0"/>
                </a:lnTo>
                <a:lnTo>
                  <a:pt x="0" y="0"/>
                </a:lnTo>
                <a:lnTo>
                  <a:pt x="0" y="25146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95600" y="4648200"/>
            <a:ext cx="6019800" cy="2057400"/>
          </a:xfrm>
          <a:custGeom>
            <a:avLst/>
            <a:gdLst/>
            <a:ahLst/>
            <a:cxnLst/>
            <a:rect l="l" t="t" r="r" b="b"/>
            <a:pathLst>
              <a:path w="6019800" h="2057400">
                <a:moveTo>
                  <a:pt x="0" y="2057400"/>
                </a:moveTo>
                <a:lnTo>
                  <a:pt x="6019800" y="2057400"/>
                </a:lnTo>
                <a:lnTo>
                  <a:pt x="6019800" y="0"/>
                </a:lnTo>
                <a:lnTo>
                  <a:pt x="0" y="0"/>
                </a:lnTo>
                <a:lnTo>
                  <a:pt x="0" y="20574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0" y="1725548"/>
            <a:ext cx="2667000" cy="4370705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793750" marR="326390" indent="81915">
              <a:lnSpc>
                <a:spcPts val="235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452120">
              <a:lnSpc>
                <a:spcPts val="2785"/>
              </a:lnSpc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876300">
              <a:lnSpc>
                <a:spcPct val="100000"/>
              </a:lnSpc>
              <a:spcBef>
                <a:spcPts val="35"/>
              </a:spcBef>
            </a:pP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5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0" y="825500"/>
            <a:ext cx="2603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-38"/>
            <a:ext cx="9144000" cy="923925"/>
          </a:xfrm>
          <a:custGeom>
            <a:avLst/>
            <a:gdLst/>
            <a:ahLst/>
            <a:cxnLst/>
            <a:rect l="l" t="t" r="r" b="b"/>
            <a:pathLst>
              <a:path w="9144000" h="923925">
                <a:moveTo>
                  <a:pt x="9144000" y="0"/>
                </a:moveTo>
                <a:lnTo>
                  <a:pt x="0" y="0"/>
                </a:lnTo>
                <a:lnTo>
                  <a:pt x="0" y="923328"/>
                </a:lnTo>
                <a:lnTo>
                  <a:pt x="9144000" y="923328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1497" y="-11226"/>
            <a:ext cx="813625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3300" algn="l"/>
              </a:tabLst>
            </a:pPr>
            <a:r>
              <a:rPr u="sng" dirty="0">
                <a:uFill>
                  <a:solidFill>
                    <a:srgbClr val="FFC000"/>
                  </a:solidFill>
                </a:uFill>
              </a:rPr>
              <a:t>Creation</a:t>
            </a:r>
            <a:r>
              <a:rPr u="sng" spc="-16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spc="-25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5400" u="sng" dirty="0">
                <a:uFill>
                  <a:solidFill>
                    <a:srgbClr val="FFC000"/>
                  </a:solidFill>
                </a:uFill>
              </a:rPr>
              <a:t>LIST</a:t>
            </a:r>
            <a:r>
              <a:rPr sz="5400" u="sng" spc="-14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dirty="0">
                <a:uFill>
                  <a:solidFill>
                    <a:srgbClr val="FFC000"/>
                  </a:solidFill>
                </a:uFill>
              </a:rPr>
              <a:t>from</a:t>
            </a:r>
            <a:r>
              <a:rPr u="sng" spc="-10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FFC000"/>
                  </a:solidFill>
                </a:uFill>
              </a:rPr>
              <a:t>existing</a:t>
            </a:r>
            <a:r>
              <a:rPr u="sng" spc="-7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u="sng" spc="-10" dirty="0">
                <a:uFill>
                  <a:solidFill>
                    <a:srgbClr val="FFC000"/>
                  </a:solidFill>
                </a:uFill>
              </a:rPr>
              <a:t>sequences</a:t>
            </a:r>
            <a:endParaRPr sz="5400"/>
          </a:p>
        </p:txBody>
      </p:sp>
      <p:grpSp>
        <p:nvGrpSpPr>
          <p:cNvPr id="5" name="object 5"/>
          <p:cNvGrpSpPr/>
          <p:nvPr/>
        </p:nvGrpSpPr>
        <p:grpSpPr>
          <a:xfrm>
            <a:off x="2889250" y="984186"/>
            <a:ext cx="6184900" cy="413384"/>
            <a:chOff x="2889250" y="984186"/>
            <a:chExt cx="6184900" cy="413384"/>
          </a:xfrm>
        </p:grpSpPr>
        <p:sp>
          <p:nvSpPr>
            <p:cNvPr id="6" name="object 6"/>
            <p:cNvSpPr/>
            <p:nvPr/>
          </p:nvSpPr>
          <p:spPr>
            <a:xfrm>
              <a:off x="2895600" y="990561"/>
              <a:ext cx="2667000" cy="389255"/>
            </a:xfrm>
            <a:custGeom>
              <a:avLst/>
              <a:gdLst/>
              <a:ahLst/>
              <a:cxnLst/>
              <a:rect l="l" t="t" r="r" b="b"/>
              <a:pathLst>
                <a:path w="2667000" h="389255">
                  <a:moveTo>
                    <a:pt x="0" y="388912"/>
                  </a:moveTo>
                  <a:lnTo>
                    <a:pt x="2667000" y="388912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388912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38800" y="990536"/>
              <a:ext cx="3429000" cy="400685"/>
            </a:xfrm>
            <a:custGeom>
              <a:avLst/>
              <a:gdLst/>
              <a:ahLst/>
              <a:cxnLst/>
              <a:rect l="l" t="t" r="r" b="b"/>
              <a:pathLst>
                <a:path w="3429000" h="400684">
                  <a:moveTo>
                    <a:pt x="0" y="400113"/>
                  </a:moveTo>
                  <a:lnTo>
                    <a:pt x="3429000" y="400113"/>
                  </a:lnTo>
                  <a:lnTo>
                    <a:pt x="3429000" y="0"/>
                  </a:lnTo>
                  <a:lnTo>
                    <a:pt x="0" y="0"/>
                  </a:lnTo>
                  <a:lnTo>
                    <a:pt x="0" y="400113"/>
                  </a:lnTo>
                  <a:close/>
                </a:path>
              </a:pathLst>
            </a:custGeom>
            <a:ln w="126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981070" y="1007109"/>
            <a:ext cx="55962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60395" algn="l"/>
              </a:tabLst>
            </a:pP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Creating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0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string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Creating</a:t>
            </a:r>
            <a:r>
              <a:rPr sz="20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list</a:t>
            </a:r>
            <a:r>
              <a:rPr sz="2000" b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from</a:t>
            </a:r>
            <a:r>
              <a:rPr sz="20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tuple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8979" y="2987168"/>
            <a:ext cx="5368900" cy="875979"/>
          </a:xfrm>
          <a:prstGeom prst="rect">
            <a:avLst/>
          </a:prstGeom>
        </p:spPr>
      </p:pic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3095625" y="2562225"/>
          <a:ext cx="5543550" cy="17519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1800" b="1" u="sng" spc="-6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list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taking</a:t>
                      </a:r>
                      <a:r>
                        <a:rPr sz="18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input</a:t>
                      </a:r>
                      <a:r>
                        <a:rPr sz="18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u="sng" spc="-3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keyboard(user)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450">
                <a:tc>
                  <a:txBody>
                    <a:bodyPr/>
                    <a:lstStyle/>
                    <a:p>
                      <a:pPr marL="120014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**Note:</a:t>
                      </a:r>
                      <a:r>
                        <a:rPr sz="20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All</a:t>
                      </a:r>
                      <a:r>
                        <a:rPr sz="2000" b="1" spc="-6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elements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are</a:t>
                      </a:r>
                      <a:r>
                        <a:rPr sz="20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considered</a:t>
                      </a:r>
                      <a:r>
                        <a:rPr sz="20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as</a:t>
                      </a:r>
                      <a:r>
                        <a:rPr sz="20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string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5244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5600" y="5105400"/>
            <a:ext cx="6248399" cy="932065"/>
          </a:xfrm>
          <a:prstGeom prst="rect">
            <a:avLst/>
          </a:prstGeom>
        </p:spPr>
      </p:pic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867025" y="4467225"/>
          <a:ext cx="6353175" cy="21399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4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3250">
                <a:tc>
                  <a:txBody>
                    <a:bodyPr/>
                    <a:lstStyle/>
                    <a:p>
                      <a:pPr marL="2095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Creating</a:t>
                      </a:r>
                      <a:r>
                        <a:rPr sz="1800" b="1" u="sng" spc="-6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list</a:t>
                      </a:r>
                      <a:r>
                        <a:rPr sz="18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taking</a:t>
                      </a:r>
                      <a:r>
                        <a:rPr sz="18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input</a:t>
                      </a:r>
                      <a:r>
                        <a:rPr sz="1800" b="1" u="sng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u="sng" spc="-3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keyboard</a:t>
                      </a:r>
                      <a:r>
                        <a:rPr sz="1800" b="1" u="sng" spc="-5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[using</a:t>
                      </a:r>
                      <a:r>
                        <a:rPr sz="1800" b="1" u="sng" spc="-4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eval()]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0955">
                        <a:lnSpc>
                          <a:spcPct val="100000"/>
                        </a:lnSpc>
                      </a:pPr>
                      <a:r>
                        <a:rPr sz="18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cs typeface="Calibri"/>
                        </a:rPr>
                        <a:t>]method]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1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C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marL="92075" marR="78295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**Note: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eval(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)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identifies</a:t>
                      </a:r>
                      <a:r>
                        <a:rPr sz="1800" b="1" spc="-7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type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b="1" spc="-3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looking</a:t>
                      </a:r>
                      <a:r>
                        <a:rPr sz="1800" b="1" spc="-5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given expression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685" marB="0">
                    <a:lnL w="57150">
                      <a:solidFill>
                        <a:srgbClr val="C00000"/>
                      </a:solidFill>
                      <a:prstDash val="solid"/>
                    </a:lnL>
                    <a:lnR w="57150">
                      <a:solidFill>
                        <a:srgbClr val="C00000"/>
                      </a:solidFill>
                      <a:prstDash val="solid"/>
                    </a:lnR>
                    <a:lnT w="12700">
                      <a:solidFill>
                        <a:srgbClr val="C00000"/>
                      </a:solidFill>
                      <a:prstDash val="solid"/>
                    </a:lnT>
                    <a:lnB w="57150">
                      <a:solidFill>
                        <a:srgbClr val="C00000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" name="object 13"/>
          <p:cNvGrpSpPr/>
          <p:nvPr/>
        </p:nvGrpSpPr>
        <p:grpSpPr>
          <a:xfrm>
            <a:off x="0" y="962025"/>
            <a:ext cx="9172575" cy="5895975"/>
            <a:chOff x="0" y="962025"/>
            <a:chExt cx="9172575" cy="5895975"/>
          </a:xfrm>
        </p:grpSpPr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95600" y="1379473"/>
              <a:ext cx="2667000" cy="7620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889250" y="1373123"/>
              <a:ext cx="2679700" cy="774700"/>
            </a:xfrm>
            <a:custGeom>
              <a:avLst/>
              <a:gdLst/>
              <a:ahLst/>
              <a:cxnLst/>
              <a:rect l="l" t="t" r="r" b="b"/>
              <a:pathLst>
                <a:path w="2679700" h="774700">
                  <a:moveTo>
                    <a:pt x="0" y="774700"/>
                  </a:moveTo>
                  <a:lnTo>
                    <a:pt x="2679700" y="774700"/>
                  </a:lnTo>
                  <a:lnTo>
                    <a:pt x="2679700" y="0"/>
                  </a:lnTo>
                  <a:lnTo>
                    <a:pt x="0" y="0"/>
                  </a:lnTo>
                  <a:lnTo>
                    <a:pt x="0" y="774700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38800" y="1390713"/>
              <a:ext cx="3429000" cy="104768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632450" y="1384363"/>
              <a:ext cx="3441700" cy="1060450"/>
            </a:xfrm>
            <a:custGeom>
              <a:avLst/>
              <a:gdLst/>
              <a:ahLst/>
              <a:cxnLst/>
              <a:rect l="l" t="t" r="r" b="b"/>
              <a:pathLst>
                <a:path w="3441700" h="1060450">
                  <a:moveTo>
                    <a:pt x="0" y="1060386"/>
                  </a:moveTo>
                  <a:lnTo>
                    <a:pt x="3441700" y="1060386"/>
                  </a:lnTo>
                  <a:lnTo>
                    <a:pt x="3441700" y="0"/>
                  </a:lnTo>
                  <a:lnTo>
                    <a:pt x="0" y="0"/>
                  </a:lnTo>
                  <a:lnTo>
                    <a:pt x="0" y="1060386"/>
                  </a:lnTo>
                  <a:close/>
                </a:path>
              </a:pathLst>
            </a:custGeom>
            <a:ln w="127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95600" y="990600"/>
              <a:ext cx="2667000" cy="1143000"/>
            </a:xfrm>
            <a:custGeom>
              <a:avLst/>
              <a:gdLst/>
              <a:ahLst/>
              <a:cxnLst/>
              <a:rect l="l" t="t" r="r" b="b"/>
              <a:pathLst>
                <a:path w="2667000" h="1143000">
                  <a:moveTo>
                    <a:pt x="0" y="1143000"/>
                  </a:moveTo>
                  <a:lnTo>
                    <a:pt x="2667000" y="1143000"/>
                  </a:lnTo>
                  <a:lnTo>
                    <a:pt x="2667000" y="0"/>
                  </a:lnTo>
                  <a:lnTo>
                    <a:pt x="0" y="0"/>
                  </a:lnTo>
                  <a:lnTo>
                    <a:pt x="0" y="11430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38800" y="990600"/>
              <a:ext cx="3505200" cy="1447800"/>
            </a:xfrm>
            <a:custGeom>
              <a:avLst/>
              <a:gdLst/>
              <a:ahLst/>
              <a:cxnLst/>
              <a:rect l="l" t="t" r="r" b="b"/>
              <a:pathLst>
                <a:path w="3505200" h="1447800">
                  <a:moveTo>
                    <a:pt x="0" y="1447800"/>
                  </a:moveTo>
                  <a:lnTo>
                    <a:pt x="3505200" y="1447800"/>
                  </a:lnTo>
                  <a:lnTo>
                    <a:pt x="3505200" y="0"/>
                  </a:lnTo>
                  <a:lnTo>
                    <a:pt x="0" y="0"/>
                  </a:lnTo>
                  <a:lnTo>
                    <a:pt x="0" y="1447800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1379600"/>
              <a:ext cx="2819400" cy="5478780"/>
            </a:xfrm>
            <a:custGeom>
              <a:avLst/>
              <a:gdLst/>
              <a:ahLst/>
              <a:cxnLst/>
              <a:rect l="l" t="t" r="r" b="b"/>
              <a:pathLst>
                <a:path w="2819400" h="5478780">
                  <a:moveTo>
                    <a:pt x="2819400" y="0"/>
                  </a:moveTo>
                  <a:lnTo>
                    <a:pt x="0" y="0"/>
                  </a:lnTo>
                  <a:lnTo>
                    <a:pt x="0" y="5478399"/>
                  </a:lnTo>
                  <a:lnTo>
                    <a:pt x="2819400" y="5478399"/>
                  </a:lnTo>
                  <a:lnTo>
                    <a:pt x="2819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8739" y="1389964"/>
            <a:ext cx="2597785" cy="5310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2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200" b="1" u="sng" spc="-9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200">
              <a:latin typeface="Calibri"/>
              <a:cs typeface="Calibri"/>
            </a:endParaRPr>
          </a:p>
          <a:p>
            <a:pPr marL="797560">
              <a:lnSpc>
                <a:spcPct val="100000"/>
              </a:lnSpc>
              <a:spcBef>
                <a:spcPts val="5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715010">
              <a:lnSpc>
                <a:spcPct val="100000"/>
              </a:lnSpc>
              <a:spcBef>
                <a:spcPts val="19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373380" marR="5080">
              <a:lnSpc>
                <a:spcPct val="100000"/>
              </a:lnSpc>
              <a:spcBef>
                <a:spcPts val="10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Creation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3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from</a:t>
            </a:r>
            <a:r>
              <a:rPr sz="2400" b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string,tuple, list(input()),</a:t>
            </a:r>
            <a:endParaRPr sz="2400">
              <a:latin typeface="Calibri"/>
              <a:cs typeface="Calibri"/>
            </a:endParaRPr>
          </a:p>
          <a:p>
            <a:pPr marL="37338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eval(input())</a:t>
            </a:r>
            <a:endParaRPr sz="2400">
              <a:latin typeface="Calibri"/>
              <a:cs typeface="Calibri"/>
            </a:endParaRPr>
          </a:p>
          <a:p>
            <a:pPr marL="797560">
              <a:lnSpc>
                <a:spcPct val="100000"/>
              </a:lnSpc>
              <a:spcBef>
                <a:spcPts val="35"/>
              </a:spcBef>
            </a:pP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Traversal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Assign/change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values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6286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631784"/>
            <a:ext cx="2819400" cy="4678680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203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60"/>
              </a:spcBef>
            </a:pPr>
            <a:r>
              <a:rPr sz="3600" dirty="0">
                <a:solidFill>
                  <a:srgbClr val="FFC000"/>
                </a:solidFill>
                <a:latin typeface="Wingdings"/>
                <a:cs typeface="Wingdings"/>
              </a:rPr>
              <a:t></a:t>
            </a:r>
            <a:r>
              <a:rPr sz="3600" b="1" u="sng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Lists</a:t>
            </a:r>
            <a:r>
              <a:rPr sz="3600" b="1" u="sng" spc="-125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sng" spc="-10" dirty="0">
                <a:solidFill>
                  <a:srgbClr val="FFC000"/>
                </a:solidFill>
                <a:uFill>
                  <a:solidFill>
                    <a:srgbClr val="FFC000"/>
                  </a:solidFill>
                </a:uFill>
                <a:latin typeface="Calibri"/>
                <a:cs typeface="Calibri"/>
              </a:rPr>
              <a:t>Intro:</a:t>
            </a:r>
            <a:endParaRPr sz="3600">
              <a:latin typeface="Calibri"/>
              <a:cs typeface="Calibri"/>
            </a:endParaRPr>
          </a:p>
          <a:p>
            <a:pPr marL="1056005">
              <a:lnSpc>
                <a:spcPct val="100000"/>
              </a:lnSpc>
              <a:spcBef>
                <a:spcPts val="80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Definition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19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Indexing</a:t>
            </a:r>
            <a:r>
              <a:rPr sz="1800" spc="-5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240"/>
              </a:spcBef>
            </a:pP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Creation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of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420370">
              <a:lnSpc>
                <a:spcPct val="100000"/>
              </a:lnSpc>
              <a:spcBef>
                <a:spcPts val="15"/>
              </a:spcBef>
            </a:pPr>
            <a:r>
              <a:rPr sz="2400" b="1" spc="-30" dirty="0">
                <a:solidFill>
                  <a:srgbClr val="FFFF00"/>
                </a:solidFill>
                <a:latin typeface="Calibri"/>
                <a:cs typeface="Calibri"/>
              </a:rPr>
              <a:t>Traversal</a:t>
            </a:r>
            <a:r>
              <a:rPr sz="2400" b="1" spc="-6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of</a:t>
            </a:r>
            <a:r>
              <a:rPr sz="2400" b="1" spc="-4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FF00"/>
                </a:solidFill>
                <a:latin typeface="Calibri"/>
                <a:cs typeface="Calibri"/>
              </a:rPr>
              <a:t>list</a:t>
            </a:r>
            <a:endParaRPr sz="24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3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Assign</a:t>
            </a:r>
            <a:r>
              <a:rPr sz="1800" spc="-7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/change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values</a:t>
            </a:r>
            <a:r>
              <a:rPr sz="1800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in</a:t>
            </a:r>
            <a:r>
              <a:rPr sz="1800" spc="-5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  <a:spcBef>
                <a:spcPts val="25"/>
              </a:spcBef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Operations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a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spc="-1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Functions/methods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8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Lists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 Slicing;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1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Nested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lists;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ts val="215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finding</a:t>
            </a:r>
            <a:r>
              <a:rPr sz="1800" spc="-4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maximum,</a:t>
            </a:r>
            <a:endParaRPr sz="1800">
              <a:latin typeface="Calibri"/>
              <a:cs typeface="Calibri"/>
            </a:endParaRPr>
          </a:p>
          <a:p>
            <a:pPr marL="100584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minimum,</a:t>
            </a:r>
            <a:r>
              <a:rPr sz="1800" spc="-8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mean</a:t>
            </a:r>
            <a:endParaRPr sz="1800">
              <a:latin typeface="Calibri"/>
              <a:cs typeface="Calibri"/>
            </a:endParaRPr>
          </a:p>
          <a:p>
            <a:pPr marL="141605">
              <a:lnSpc>
                <a:spcPct val="100000"/>
              </a:lnSpc>
              <a:spcBef>
                <a:spcPts val="25"/>
              </a:spcBef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6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linear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search</a:t>
            </a:r>
            <a:r>
              <a:rPr sz="1800" spc="-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on</a:t>
            </a:r>
            <a:r>
              <a:rPr sz="1800" spc="-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7E7E7E"/>
                </a:solidFill>
                <a:latin typeface="Calibri"/>
                <a:cs typeface="Calibri"/>
              </a:rPr>
              <a:t>list</a:t>
            </a:r>
            <a:endParaRPr sz="1800">
              <a:latin typeface="Calibri"/>
              <a:cs typeface="Calibri"/>
            </a:endParaRPr>
          </a:p>
          <a:p>
            <a:pPr marL="91440">
              <a:lnSpc>
                <a:spcPct val="100000"/>
              </a:lnSpc>
            </a:pPr>
            <a:r>
              <a:rPr sz="1800" dirty="0">
                <a:solidFill>
                  <a:srgbClr val="7E7E7E"/>
                </a:solidFill>
                <a:latin typeface="Wingdings"/>
                <a:cs typeface="Wingdings"/>
              </a:rPr>
              <a:t></a:t>
            </a:r>
            <a:r>
              <a:rPr sz="1800" spc="-100" dirty="0">
                <a:solidFill>
                  <a:srgbClr val="7E7E7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counting</a:t>
            </a:r>
            <a:r>
              <a:rPr sz="1800" spc="-2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7E7E7E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7E7E7E"/>
                </a:solidFill>
                <a:latin typeface="Calibri"/>
                <a:cs typeface="Calibri"/>
              </a:rPr>
              <a:t>frequency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40" y="1054049"/>
            <a:ext cx="26041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sng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CONTENTS</a:t>
            </a:r>
            <a:endParaRPr sz="3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-38"/>
            <a:ext cx="9144000" cy="831215"/>
          </a:xfrm>
          <a:custGeom>
            <a:avLst/>
            <a:gdLst/>
            <a:ahLst/>
            <a:cxnLst/>
            <a:rect l="l" t="t" r="r" b="b"/>
            <a:pathLst>
              <a:path w="9144000" h="831215">
                <a:moveTo>
                  <a:pt x="9144000" y="0"/>
                </a:moveTo>
                <a:lnTo>
                  <a:pt x="0" y="0"/>
                </a:lnTo>
                <a:lnTo>
                  <a:pt x="0" y="830999"/>
                </a:lnTo>
                <a:lnTo>
                  <a:pt x="9144000" y="830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61666" y="-6908"/>
            <a:ext cx="38227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04795" algn="l"/>
              </a:tabLst>
            </a:pPr>
            <a:r>
              <a:rPr sz="3200" u="sng" spc="-20" dirty="0">
                <a:uFill>
                  <a:solidFill>
                    <a:srgbClr val="FFC000"/>
                  </a:solidFill>
                </a:uFill>
              </a:rPr>
              <a:t>TRAVERSAL</a:t>
            </a:r>
            <a:r>
              <a:rPr sz="3200" u="sng" spc="-80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3200" u="sng" dirty="0">
                <a:uFill>
                  <a:solidFill>
                    <a:srgbClr val="FFC000"/>
                  </a:solidFill>
                </a:uFill>
              </a:rPr>
              <a:t>of</a:t>
            </a:r>
            <a:r>
              <a:rPr sz="3200" u="sng" spc="-55" dirty="0">
                <a:uFill>
                  <a:solidFill>
                    <a:srgbClr val="FFC000"/>
                  </a:solidFill>
                </a:uFill>
              </a:rPr>
              <a:t> </a:t>
            </a:r>
            <a:r>
              <a:rPr sz="3200" u="sng" spc="-50" dirty="0">
                <a:uFill>
                  <a:solidFill>
                    <a:srgbClr val="FFC000"/>
                  </a:solidFill>
                </a:uFill>
              </a:rPr>
              <a:t>a</a:t>
            </a:r>
            <a:r>
              <a:rPr sz="3200" u="sng" dirty="0">
                <a:uFill>
                  <a:solidFill>
                    <a:srgbClr val="FFC000"/>
                  </a:solidFill>
                </a:uFill>
              </a:rPr>
              <a:t>	</a:t>
            </a:r>
            <a:r>
              <a:rPr sz="4800" u="sng" spc="-20" dirty="0">
                <a:uFill>
                  <a:solidFill>
                    <a:srgbClr val="FFC000"/>
                  </a:solidFill>
                </a:uFill>
              </a:rPr>
              <a:t>LIST</a:t>
            </a:r>
            <a:endParaRPr sz="4800"/>
          </a:p>
        </p:txBody>
      </p:sp>
      <p:grpSp>
        <p:nvGrpSpPr>
          <p:cNvPr id="6" name="object 6"/>
          <p:cNvGrpSpPr/>
          <p:nvPr/>
        </p:nvGrpSpPr>
        <p:grpSpPr>
          <a:xfrm>
            <a:off x="2867025" y="885842"/>
            <a:ext cx="6181725" cy="5953125"/>
            <a:chOff x="2867025" y="885842"/>
            <a:chExt cx="6181725" cy="595312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26016" y="953182"/>
              <a:ext cx="4805827" cy="31890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27350" y="4223914"/>
              <a:ext cx="1460500" cy="243568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895600" y="914417"/>
              <a:ext cx="4876800" cy="5866130"/>
            </a:xfrm>
            <a:custGeom>
              <a:avLst/>
              <a:gdLst/>
              <a:ahLst/>
              <a:cxnLst/>
              <a:rect l="l" t="t" r="r" b="b"/>
              <a:pathLst>
                <a:path w="4876800" h="5866130">
                  <a:moveTo>
                    <a:pt x="0" y="5865622"/>
                  </a:moveTo>
                  <a:lnTo>
                    <a:pt x="4876800" y="5865622"/>
                  </a:lnTo>
                  <a:lnTo>
                    <a:pt x="4876800" y="0"/>
                  </a:lnTo>
                  <a:lnTo>
                    <a:pt x="0" y="0"/>
                  </a:lnTo>
                  <a:lnTo>
                    <a:pt x="0" y="5865622"/>
                  </a:lnTo>
                  <a:close/>
                </a:path>
              </a:pathLst>
            </a:custGeom>
            <a:ln w="5715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7800" y="3337939"/>
              <a:ext cx="3733800" cy="344385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229225" y="3309364"/>
              <a:ext cx="3790950" cy="3501390"/>
            </a:xfrm>
            <a:custGeom>
              <a:avLst/>
              <a:gdLst/>
              <a:ahLst/>
              <a:cxnLst/>
              <a:rect l="l" t="t" r="r" b="b"/>
              <a:pathLst>
                <a:path w="3790950" h="3501390">
                  <a:moveTo>
                    <a:pt x="0" y="3501009"/>
                  </a:moveTo>
                  <a:lnTo>
                    <a:pt x="3790950" y="3501009"/>
                  </a:lnTo>
                  <a:lnTo>
                    <a:pt x="3790950" y="0"/>
                  </a:lnTo>
                  <a:lnTo>
                    <a:pt x="0" y="0"/>
                  </a:lnTo>
                  <a:lnTo>
                    <a:pt x="0" y="3501009"/>
                  </a:lnTo>
                  <a:close/>
                </a:path>
              </a:pathLst>
            </a:custGeom>
            <a:ln w="57150">
              <a:solidFill>
                <a:srgbClr val="97470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4660</Words>
  <Application>Microsoft Office PowerPoint</Application>
  <PresentationFormat>On-screen Show (4:3)</PresentationFormat>
  <Paragraphs>820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2" baseType="lpstr">
      <vt:lpstr>Arial MT</vt:lpstr>
      <vt:lpstr>Calibri</vt:lpstr>
      <vt:lpstr>Comic Sans MS</vt:lpstr>
      <vt:lpstr>Georgia</vt:lpstr>
      <vt:lpstr>Times New Roman</vt:lpstr>
      <vt:lpstr>Wingdings</vt:lpstr>
      <vt:lpstr>Office Theme</vt:lpstr>
      <vt:lpstr>PowerPoint Presentation</vt:lpstr>
      <vt:lpstr>( Learning Outcomes )  LIST in Python</vt:lpstr>
      <vt:lpstr>PowerPoint Presentation</vt:lpstr>
      <vt:lpstr>What is a LIST ?</vt:lpstr>
      <vt:lpstr>INDEXING in a LIST</vt:lpstr>
      <vt:lpstr>CREATION of LIST</vt:lpstr>
      <vt:lpstr>Creation of LIST contd.. (Long List and Nested List)</vt:lpstr>
      <vt:lpstr>Creation of LIST from existing sequences</vt:lpstr>
      <vt:lpstr>TRAVERSAL of a LIST</vt:lpstr>
      <vt:lpstr>TRAVERSAL of NESTED LIST</vt:lpstr>
      <vt:lpstr>Assign/Change values in a LIST</vt:lpstr>
      <vt:lpstr>PowerPoint Presentation</vt:lpstr>
      <vt:lpstr>OPERATIONS on LIST Concatenation</vt:lpstr>
      <vt:lpstr>OPERATIONS on LIST Replication</vt:lpstr>
      <vt:lpstr>OPERATIONS on LIST Membership</vt:lpstr>
      <vt:lpstr>OPERATIONS on Comparison of LIST</vt:lpstr>
      <vt:lpstr>PowerPoint Presentation</vt:lpstr>
      <vt:lpstr>Functions / Methods on LIST-len()</vt:lpstr>
      <vt:lpstr>Functions / Methods on LIST-list()</vt:lpstr>
      <vt:lpstr>Functions / Methods on LIST-append()</vt:lpstr>
      <vt:lpstr>Functions / Methods on LIST-extend()</vt:lpstr>
      <vt:lpstr>Functions / Methods on LIST- insert()</vt:lpstr>
      <vt:lpstr>Functions / Methods on LIST- count()</vt:lpstr>
      <vt:lpstr>Functions / Methods on LIST- index()</vt:lpstr>
      <vt:lpstr>Functions / Methods on LIST- remove()</vt:lpstr>
      <vt:lpstr>Functions / Methods on LIST- pop()</vt:lpstr>
      <vt:lpstr>Functions / Methods on LIST- reverse()</vt:lpstr>
      <vt:lpstr>Functions / Methods on LIST- sort()</vt:lpstr>
      <vt:lpstr>Functions / Methods on LIST- min(),max(),sum()</vt:lpstr>
      <vt:lpstr>Functions / Methods on LIST- min(),max(),sum() contd..</vt:lpstr>
      <vt:lpstr>Functions / Methods on LIST- clear()</vt:lpstr>
      <vt:lpstr>PowerPoint Presentation</vt:lpstr>
      <vt:lpstr>LIST slicing</vt:lpstr>
      <vt:lpstr>LIST slicing</vt:lpstr>
      <vt:lpstr>LIST SLICING contd.</vt:lpstr>
      <vt:lpstr>PowerPoint Presentation</vt:lpstr>
      <vt:lpstr>NESTED LISTS</vt:lpstr>
      <vt:lpstr>PowerPoint Presentation</vt:lpstr>
      <vt:lpstr>PowerPoint Presentation</vt:lpstr>
      <vt:lpstr>PowerPoint Presentation</vt:lpstr>
      <vt:lpstr>Program to find the MEAN (AVERAGE) of all the elements of the list</vt:lpstr>
      <vt:lpstr>Program to search an element in the List (LINEAR SEARCH)</vt:lpstr>
      <vt:lpstr>PowerPoint Presentation</vt:lpstr>
      <vt:lpstr>Bibliograhy and References</vt:lpstr>
      <vt:lpstr>Programming is an ART…. Add your colours to it and make your own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Agni</dc:creator>
  <cp:lastModifiedBy>STUDENT</cp:lastModifiedBy>
  <cp:revision>1</cp:revision>
  <dcterms:created xsi:type="dcterms:W3CDTF">2024-11-20T08:26:15Z</dcterms:created>
  <dcterms:modified xsi:type="dcterms:W3CDTF">2024-11-20T08:43:23Z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2021-01-16T00:00:00Z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2024-11-20T00:00:00Z</vt:filetime>
  </property>
  <property fmtid="{D5CDD505-2E9C-101B-9397-08002B2CF9AE}" pid="5" name="Producer">
    <vt:lpwstr>Microsoft® Office PowerPoint® 2007</vt:lpwstr>
  </property>
</Properties>
</file>